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71" r:id="rId4"/>
    <p:sldId id="267" r:id="rId5"/>
    <p:sldId id="272" r:id="rId6"/>
    <p:sldId id="260" r:id="rId7"/>
    <p:sldId id="273" r:id="rId8"/>
    <p:sldId id="270" r:id="rId9"/>
    <p:sldId id="274" r:id="rId10"/>
    <p:sldId id="264" r:id="rId11"/>
    <p:sldId id="259" r:id="rId12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FF00"/>
    <a:srgbClr val="FF0000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42" autoAdjust="0"/>
    <p:restoredTop sz="94696" autoAdjust="0"/>
  </p:normalViewPr>
  <p:slideViewPr>
    <p:cSldViewPr>
      <p:cViewPr>
        <p:scale>
          <a:sx n="120" d="100"/>
          <a:sy n="120" d="100"/>
        </p:scale>
        <p:origin x="168" y="-10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3.wmf"/><Relationship Id="rId3" Type="http://schemas.openxmlformats.org/officeDocument/2006/relationships/image" Target="../media/image2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2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5.wmf"/><Relationship Id="rId1" Type="http://schemas.openxmlformats.org/officeDocument/2006/relationships/image" Target="../media/image6.wmf"/><Relationship Id="rId6" Type="http://schemas.openxmlformats.org/officeDocument/2006/relationships/image" Target="../media/image3.wmf"/><Relationship Id="rId11" Type="http://schemas.openxmlformats.org/officeDocument/2006/relationships/image" Target="../media/image11.wmf"/><Relationship Id="rId5" Type="http://schemas.openxmlformats.org/officeDocument/2006/relationships/image" Target="../media/image1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099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939" y="0"/>
            <a:ext cx="2949099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562" y="4721186"/>
            <a:ext cx="5444490" cy="4472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646"/>
            <a:ext cx="2949099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939" y="9440646"/>
            <a:ext cx="2949099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947296-12C3-499E-9690-A948FE81EF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004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539B6B-CBFD-4881-9AFC-93BFF26369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319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29E863-083C-4033-B427-C363E2DCCB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2952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CCB5F0-F779-4688-AB58-5B7CEAE5C2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8337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476C3-797A-4F6B-9CD6-5B11550D6F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703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E1A0D0-BEF1-4EEA-A121-4EAAFBE135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9193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27BC19-F2D9-4E9D-8B51-6C5B6712DD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2017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D0135C-D638-4651-B166-E499C51FBC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232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5E19B8-120D-4463-947E-BCCCD69350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0010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A369FD-3DC1-4291-B5D6-C0C304846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0008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F02B18-D233-4B5B-BED4-E3C7A4D2AB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978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94856D-7A3E-4F8C-BB4D-C4F355AF98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456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CC50633-4B58-4A0F-B79F-DF4D493EB77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wmf"/><Relationship Id="rId26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wmf"/><Relationship Id="rId20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Relationship Id="rId22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8.wmf"/><Relationship Id="rId26" Type="http://schemas.openxmlformats.org/officeDocument/2006/relationships/image" Target="../media/image12.wmf"/><Relationship Id="rId3" Type="http://schemas.openxmlformats.org/officeDocument/2006/relationships/oleObject" Target="../embeddings/oleObject13.bin"/><Relationship Id="rId21" Type="http://schemas.openxmlformats.org/officeDocument/2006/relationships/oleObject" Target="../embeddings/oleObject22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20.bin"/><Relationship Id="rId25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wmf"/><Relationship Id="rId20" Type="http://schemas.openxmlformats.org/officeDocument/2006/relationships/image" Target="../media/image9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17.bin"/><Relationship Id="rId24" Type="http://schemas.openxmlformats.org/officeDocument/2006/relationships/image" Target="../media/image11.wmf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9.bin"/><Relationship Id="rId23" Type="http://schemas.openxmlformats.org/officeDocument/2006/relationships/oleObject" Target="../embeddings/oleObject23.bin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21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6.wmf"/><Relationship Id="rId22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30.bin"/><Relationship Id="rId18" Type="http://schemas.openxmlformats.org/officeDocument/2006/relationships/image" Target="../media/image8.wmf"/><Relationship Id="rId26" Type="http://schemas.openxmlformats.org/officeDocument/2006/relationships/image" Target="../media/image12.wmf"/><Relationship Id="rId3" Type="http://schemas.openxmlformats.org/officeDocument/2006/relationships/oleObject" Target="../embeddings/oleObject25.bin"/><Relationship Id="rId21" Type="http://schemas.openxmlformats.org/officeDocument/2006/relationships/oleObject" Target="../embeddings/oleObject34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32.bin"/><Relationship Id="rId25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wmf"/><Relationship Id="rId20" Type="http://schemas.openxmlformats.org/officeDocument/2006/relationships/image" Target="../media/image9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29.bin"/><Relationship Id="rId24" Type="http://schemas.openxmlformats.org/officeDocument/2006/relationships/image" Target="../media/image11.wmf"/><Relationship Id="rId5" Type="http://schemas.openxmlformats.org/officeDocument/2006/relationships/oleObject" Target="../embeddings/oleObject26.bin"/><Relationship Id="rId15" Type="http://schemas.openxmlformats.org/officeDocument/2006/relationships/oleObject" Target="../embeddings/oleObject31.bin"/><Relationship Id="rId23" Type="http://schemas.openxmlformats.org/officeDocument/2006/relationships/oleObject" Target="../embeddings/oleObject35.bin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33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6.wmf"/><Relationship Id="rId22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13" Type="http://schemas.openxmlformats.org/officeDocument/2006/relationships/oleObject" Target="../embeddings/oleObject42.bin"/><Relationship Id="rId18" Type="http://schemas.openxmlformats.org/officeDocument/2006/relationships/image" Target="../media/image8.wmf"/><Relationship Id="rId26" Type="http://schemas.openxmlformats.org/officeDocument/2006/relationships/image" Target="../media/image12.wmf"/><Relationship Id="rId3" Type="http://schemas.openxmlformats.org/officeDocument/2006/relationships/oleObject" Target="../embeddings/oleObject37.bin"/><Relationship Id="rId21" Type="http://schemas.openxmlformats.org/officeDocument/2006/relationships/oleObject" Target="../embeddings/oleObject46.bin"/><Relationship Id="rId7" Type="http://schemas.openxmlformats.org/officeDocument/2006/relationships/oleObject" Target="../embeddings/oleObject39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44.bin"/><Relationship Id="rId25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wmf"/><Relationship Id="rId20" Type="http://schemas.openxmlformats.org/officeDocument/2006/relationships/image" Target="../media/image9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41.bin"/><Relationship Id="rId24" Type="http://schemas.openxmlformats.org/officeDocument/2006/relationships/image" Target="../media/image11.wmf"/><Relationship Id="rId5" Type="http://schemas.openxmlformats.org/officeDocument/2006/relationships/oleObject" Target="../embeddings/oleObject38.bin"/><Relationship Id="rId15" Type="http://schemas.openxmlformats.org/officeDocument/2006/relationships/oleObject" Target="../embeddings/oleObject43.bin"/><Relationship Id="rId23" Type="http://schemas.openxmlformats.org/officeDocument/2006/relationships/oleObject" Target="../embeddings/oleObject47.bin"/><Relationship Id="rId28" Type="http://schemas.openxmlformats.org/officeDocument/2006/relationships/image" Target="../media/image3.wmf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45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40.bin"/><Relationship Id="rId14" Type="http://schemas.openxmlformats.org/officeDocument/2006/relationships/image" Target="../media/image6.wmf"/><Relationship Id="rId22" Type="http://schemas.openxmlformats.org/officeDocument/2006/relationships/image" Target="../media/image10.wmf"/><Relationship Id="rId27" Type="http://schemas.openxmlformats.org/officeDocument/2006/relationships/oleObject" Target="../embeddings/oleObject49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13" Type="http://schemas.openxmlformats.org/officeDocument/2006/relationships/oleObject" Target="../embeddings/oleObject55.bin"/><Relationship Id="rId18" Type="http://schemas.openxmlformats.org/officeDocument/2006/relationships/image" Target="../media/image8.wmf"/><Relationship Id="rId26" Type="http://schemas.openxmlformats.org/officeDocument/2006/relationships/image" Target="../media/image12.wmf"/><Relationship Id="rId3" Type="http://schemas.openxmlformats.org/officeDocument/2006/relationships/oleObject" Target="../embeddings/oleObject50.bin"/><Relationship Id="rId21" Type="http://schemas.openxmlformats.org/officeDocument/2006/relationships/oleObject" Target="../embeddings/oleObject59.bin"/><Relationship Id="rId7" Type="http://schemas.openxmlformats.org/officeDocument/2006/relationships/oleObject" Target="../embeddings/oleObject52.bin"/><Relationship Id="rId12" Type="http://schemas.openxmlformats.org/officeDocument/2006/relationships/image" Target="../media/image1.wmf"/><Relationship Id="rId17" Type="http://schemas.openxmlformats.org/officeDocument/2006/relationships/oleObject" Target="../embeddings/oleObject57.bin"/><Relationship Id="rId25" Type="http://schemas.openxmlformats.org/officeDocument/2006/relationships/oleObject" Target="../embeddings/oleObject6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wmf"/><Relationship Id="rId20" Type="http://schemas.openxmlformats.org/officeDocument/2006/relationships/image" Target="../media/image9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4.bin"/><Relationship Id="rId24" Type="http://schemas.openxmlformats.org/officeDocument/2006/relationships/image" Target="../media/image11.wmf"/><Relationship Id="rId5" Type="http://schemas.openxmlformats.org/officeDocument/2006/relationships/oleObject" Target="../embeddings/oleObject51.bin"/><Relationship Id="rId15" Type="http://schemas.openxmlformats.org/officeDocument/2006/relationships/oleObject" Target="../embeddings/oleObject56.bin"/><Relationship Id="rId23" Type="http://schemas.openxmlformats.org/officeDocument/2006/relationships/oleObject" Target="../embeddings/oleObject60.bin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58.bin"/><Relationship Id="rId4" Type="http://schemas.openxmlformats.org/officeDocument/2006/relationships/image" Target="../media/image6.wmf"/><Relationship Id="rId9" Type="http://schemas.openxmlformats.org/officeDocument/2006/relationships/oleObject" Target="../embeddings/oleObject53.bin"/><Relationship Id="rId14" Type="http://schemas.openxmlformats.org/officeDocument/2006/relationships/image" Target="../media/image3.wmf"/><Relationship Id="rId22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Organic reaction maps</a:t>
            </a:r>
            <a:endParaRPr lang="en-US" altLang="en-US" smtClean="0"/>
          </a:p>
        </p:txBody>
      </p:sp>
      <p:sp>
        <p:nvSpPr>
          <p:cNvPr id="2" name="Rectangle 1"/>
          <p:cNvSpPr/>
          <p:nvPr/>
        </p:nvSpPr>
        <p:spPr>
          <a:xfrm>
            <a:off x="2479653" y="6453336"/>
            <a:ext cx="6670503" cy="288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200" dirty="0" smtClean="0"/>
              <a:t>EDITED from </a:t>
            </a:r>
            <a:r>
              <a:rPr lang="en-NZ" sz="1200" dirty="0"/>
              <a:t>http://www.rsc.org/learn-chemistry/resource/res00000644/organic-reaction-maps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919163" y="2911476"/>
            <a:ext cx="719137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propane</a:t>
            </a:r>
            <a:endParaRPr lang="en-US" altLang="en-US" sz="1200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349500" y="4005263"/>
            <a:ext cx="1008063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chloropropane</a:t>
            </a:r>
            <a:endParaRPr lang="en-US" altLang="en-US" sz="120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339975" y="2792413"/>
            <a:ext cx="1152525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propan-2-ol</a:t>
            </a:r>
            <a:endParaRPr lang="en-US" altLang="en-US" sz="1200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300788" y="4076700"/>
            <a:ext cx="1223962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ethyl propanoate</a:t>
            </a:r>
            <a:endParaRPr lang="en-US" altLang="en-US" sz="1200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300788" y="2852738"/>
            <a:ext cx="10795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propanoic acid</a:t>
            </a:r>
            <a:endParaRPr lang="en-US" altLang="en-US" sz="1200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300788" y="1916113"/>
            <a:ext cx="10795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propanamide</a:t>
            </a:r>
            <a:endParaRPr lang="en-US" altLang="en-US" sz="1200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356100" y="4365625"/>
            <a:ext cx="863600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propanone</a:t>
            </a:r>
            <a:endParaRPr lang="en-US" altLang="en-US" sz="1200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4356100" y="2205038"/>
            <a:ext cx="719138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propanal</a:t>
            </a:r>
            <a:endParaRPr lang="en-US" altLang="en-US" sz="1200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339975" y="1773238"/>
            <a:ext cx="8636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propan-1-ol</a:t>
            </a:r>
            <a:endParaRPr lang="en-US" altLang="en-US" sz="1200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2339975" y="908050"/>
            <a:ext cx="936625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propylamine</a:t>
            </a:r>
            <a:endParaRPr lang="en-US" altLang="en-US" sz="1200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2339975" y="5229225"/>
            <a:ext cx="719138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propene</a:t>
            </a:r>
            <a:endParaRPr lang="en-US" altLang="en-US" sz="1200"/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6300788" y="5084763"/>
            <a:ext cx="12954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propanoyl chloride</a:t>
            </a:r>
            <a:endParaRPr lang="en-US" altLang="en-US" sz="1200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3492500" y="2997200"/>
            <a:ext cx="86360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3348038" y="4868863"/>
            <a:ext cx="1152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/>
          </a:p>
        </p:txBody>
      </p:sp>
      <p:sp>
        <p:nvSpPr>
          <p:cNvPr id="7189" name="Freeform 21"/>
          <p:cNvSpPr>
            <a:spLocks/>
          </p:cNvSpPr>
          <p:nvPr/>
        </p:nvSpPr>
        <p:spPr bwMode="auto">
          <a:xfrm flipH="1">
            <a:off x="5875738" y="3056731"/>
            <a:ext cx="598484" cy="2089150"/>
          </a:xfrm>
          <a:custGeom>
            <a:avLst/>
            <a:gdLst>
              <a:gd name="T0" fmla="*/ 360363 w 673"/>
              <a:gd name="T1" fmla="*/ 2089150 h 1316"/>
              <a:gd name="T2" fmla="*/ 1008063 w 673"/>
              <a:gd name="T3" fmla="*/ 1081088 h 1316"/>
              <a:gd name="T4" fmla="*/ 0 w 673"/>
              <a:gd name="T5" fmla="*/ 0 h 13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73" h="1316">
                <a:moveTo>
                  <a:pt x="227" y="1316"/>
                </a:moveTo>
                <a:cubicBezTo>
                  <a:pt x="450" y="1108"/>
                  <a:pt x="673" y="900"/>
                  <a:pt x="635" y="681"/>
                </a:cubicBezTo>
                <a:cubicBezTo>
                  <a:pt x="597" y="462"/>
                  <a:pt x="106" y="11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7192" name="Freeform 24"/>
          <p:cNvSpPr>
            <a:spLocks/>
          </p:cNvSpPr>
          <p:nvPr/>
        </p:nvSpPr>
        <p:spPr bwMode="auto">
          <a:xfrm rot="21240066" flipH="1">
            <a:off x="7481278" y="1967695"/>
            <a:ext cx="800671" cy="3163413"/>
          </a:xfrm>
          <a:custGeom>
            <a:avLst/>
            <a:gdLst>
              <a:gd name="T0" fmla="*/ 720725 w 454"/>
              <a:gd name="T1" fmla="*/ 3024188 h 1905"/>
              <a:gd name="T2" fmla="*/ 0 w 454"/>
              <a:gd name="T3" fmla="*/ 1223963 h 1905"/>
              <a:gd name="T4" fmla="*/ 720725 w 454"/>
              <a:gd name="T5" fmla="*/ 0 h 190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54" h="1905">
                <a:moveTo>
                  <a:pt x="454" y="1905"/>
                </a:moveTo>
                <a:cubicBezTo>
                  <a:pt x="227" y="1496"/>
                  <a:pt x="0" y="1088"/>
                  <a:pt x="0" y="771"/>
                </a:cubicBezTo>
                <a:cubicBezTo>
                  <a:pt x="0" y="454"/>
                  <a:pt x="227" y="227"/>
                  <a:pt x="45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>
            <a:off x="6804025" y="30686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>
            <a:off x="5076825" y="2349500"/>
            <a:ext cx="12239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>
            <a:off x="3203575" y="1844675"/>
            <a:ext cx="11525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 flipV="1">
            <a:off x="2700338" y="4221163"/>
            <a:ext cx="71437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7199" name="Freeform 31"/>
          <p:cNvSpPr>
            <a:spLocks/>
          </p:cNvSpPr>
          <p:nvPr/>
        </p:nvSpPr>
        <p:spPr bwMode="auto">
          <a:xfrm>
            <a:off x="3419474" y="2978150"/>
            <a:ext cx="1296987" cy="2855913"/>
          </a:xfrm>
          <a:custGeom>
            <a:avLst/>
            <a:gdLst>
              <a:gd name="T0" fmla="*/ 1296988 w 817"/>
              <a:gd name="T1" fmla="*/ 1584325 h 1799"/>
              <a:gd name="T2" fmla="*/ 720725 w 817"/>
              <a:gd name="T3" fmla="*/ 2592388 h 1799"/>
              <a:gd name="T4" fmla="*/ 0 w 817"/>
              <a:gd name="T5" fmla="*/ 0 h 17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17" h="1799">
                <a:moveTo>
                  <a:pt x="817" y="998"/>
                </a:moveTo>
                <a:cubicBezTo>
                  <a:pt x="703" y="1398"/>
                  <a:pt x="590" y="1799"/>
                  <a:pt x="454" y="1633"/>
                </a:cubicBezTo>
                <a:cubicBezTo>
                  <a:pt x="318" y="1467"/>
                  <a:pt x="159" y="73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7201" name="Freeform 33"/>
          <p:cNvSpPr>
            <a:spLocks/>
          </p:cNvSpPr>
          <p:nvPr/>
        </p:nvSpPr>
        <p:spPr bwMode="auto">
          <a:xfrm>
            <a:off x="1989139" y="2722563"/>
            <a:ext cx="350836" cy="1354137"/>
          </a:xfrm>
          <a:custGeom>
            <a:avLst/>
            <a:gdLst>
              <a:gd name="T0" fmla="*/ 504825 w 318"/>
              <a:gd name="T1" fmla="*/ 1282700 h 808"/>
              <a:gd name="T2" fmla="*/ 0 w 318"/>
              <a:gd name="T3" fmla="*/ 203200 h 808"/>
              <a:gd name="T4" fmla="*/ 504825 w 318"/>
              <a:gd name="T5" fmla="*/ 58738 h 8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8" h="808">
                <a:moveTo>
                  <a:pt x="318" y="808"/>
                </a:moveTo>
                <a:cubicBezTo>
                  <a:pt x="159" y="532"/>
                  <a:pt x="0" y="256"/>
                  <a:pt x="0" y="128"/>
                </a:cubicBezTo>
                <a:cubicBezTo>
                  <a:pt x="0" y="0"/>
                  <a:pt x="159" y="18"/>
                  <a:pt x="318" y="3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7202" name="Freeform 34"/>
          <p:cNvSpPr>
            <a:spLocks/>
          </p:cNvSpPr>
          <p:nvPr/>
        </p:nvSpPr>
        <p:spPr bwMode="auto">
          <a:xfrm>
            <a:off x="1389413" y="1904206"/>
            <a:ext cx="876300" cy="2160587"/>
          </a:xfrm>
          <a:custGeom>
            <a:avLst/>
            <a:gdLst>
              <a:gd name="T0" fmla="*/ 876300 w 552"/>
              <a:gd name="T1" fmla="*/ 2160587 h 1361"/>
              <a:gd name="T2" fmla="*/ 371475 w 552"/>
              <a:gd name="T3" fmla="*/ 1225550 h 1361"/>
              <a:gd name="T4" fmla="*/ 84138 w 552"/>
              <a:gd name="T5" fmla="*/ 504825 h 1361"/>
              <a:gd name="T6" fmla="*/ 876300 w 552"/>
              <a:gd name="T7" fmla="*/ 0 h 136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52" h="1361">
                <a:moveTo>
                  <a:pt x="552" y="1361"/>
                </a:moveTo>
                <a:cubicBezTo>
                  <a:pt x="434" y="1153"/>
                  <a:pt x="317" y="946"/>
                  <a:pt x="234" y="772"/>
                </a:cubicBezTo>
                <a:cubicBezTo>
                  <a:pt x="151" y="598"/>
                  <a:pt x="0" y="447"/>
                  <a:pt x="53" y="318"/>
                </a:cubicBezTo>
                <a:cubicBezTo>
                  <a:pt x="106" y="189"/>
                  <a:pt x="329" y="94"/>
                  <a:pt x="55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7203" name="Freeform 35"/>
          <p:cNvSpPr>
            <a:spLocks/>
          </p:cNvSpPr>
          <p:nvPr/>
        </p:nvSpPr>
        <p:spPr bwMode="auto">
          <a:xfrm>
            <a:off x="420688" y="981075"/>
            <a:ext cx="1919287" cy="3151188"/>
          </a:xfrm>
          <a:custGeom>
            <a:avLst/>
            <a:gdLst>
              <a:gd name="T0" fmla="*/ 1919287 w 1209"/>
              <a:gd name="T1" fmla="*/ 3151188 h 1985"/>
              <a:gd name="T2" fmla="*/ 339725 w 1209"/>
              <a:gd name="T3" fmla="*/ 2427288 h 1985"/>
              <a:gd name="T4" fmla="*/ 263525 w 1209"/>
              <a:gd name="T5" fmla="*/ 863600 h 1985"/>
              <a:gd name="T6" fmla="*/ 1919287 w 1209"/>
              <a:gd name="T7" fmla="*/ 0 h 19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1985">
                <a:moveTo>
                  <a:pt x="1209" y="1985"/>
                </a:moveTo>
                <a:cubicBezTo>
                  <a:pt x="1043" y="1909"/>
                  <a:pt x="388" y="1769"/>
                  <a:pt x="214" y="1529"/>
                </a:cubicBezTo>
                <a:cubicBezTo>
                  <a:pt x="40" y="1289"/>
                  <a:pt x="0" y="799"/>
                  <a:pt x="166" y="544"/>
                </a:cubicBezTo>
                <a:cubicBezTo>
                  <a:pt x="332" y="289"/>
                  <a:pt x="774" y="140"/>
                  <a:pt x="1209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7204" name="Freeform 36"/>
          <p:cNvSpPr>
            <a:spLocks/>
          </p:cNvSpPr>
          <p:nvPr/>
        </p:nvSpPr>
        <p:spPr bwMode="auto">
          <a:xfrm>
            <a:off x="119063" y="1816100"/>
            <a:ext cx="2220912" cy="2520950"/>
          </a:xfrm>
          <a:custGeom>
            <a:avLst/>
            <a:gdLst>
              <a:gd name="T0" fmla="*/ 2220912 w 1399"/>
              <a:gd name="T1" fmla="*/ 0 h 1595"/>
              <a:gd name="T2" fmla="*/ 565150 w 1399"/>
              <a:gd name="T3" fmla="*/ 573733 h 1595"/>
              <a:gd name="T4" fmla="*/ 276225 w 1399"/>
              <a:gd name="T5" fmla="*/ 2222229 h 1595"/>
              <a:gd name="T6" fmla="*/ 2220912 w 1399"/>
              <a:gd name="T7" fmla="*/ 2366058 h 15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99" h="1595">
                <a:moveTo>
                  <a:pt x="1399" y="0"/>
                </a:moveTo>
                <a:cubicBezTo>
                  <a:pt x="979" y="64"/>
                  <a:pt x="560" y="129"/>
                  <a:pt x="356" y="363"/>
                </a:cubicBezTo>
                <a:cubicBezTo>
                  <a:pt x="152" y="597"/>
                  <a:pt x="0" y="1217"/>
                  <a:pt x="174" y="1406"/>
                </a:cubicBezTo>
                <a:cubicBezTo>
                  <a:pt x="348" y="1595"/>
                  <a:pt x="873" y="1546"/>
                  <a:pt x="1399" y="149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7205" name="Freeform 37"/>
          <p:cNvSpPr>
            <a:spLocks/>
          </p:cNvSpPr>
          <p:nvPr/>
        </p:nvSpPr>
        <p:spPr bwMode="auto">
          <a:xfrm rot="296783">
            <a:off x="2795220" y="2058367"/>
            <a:ext cx="1775256" cy="524231"/>
          </a:xfrm>
          <a:custGeom>
            <a:avLst/>
            <a:gdLst>
              <a:gd name="T0" fmla="*/ 1655762 w 1043"/>
              <a:gd name="T1" fmla="*/ 647700 h 748"/>
              <a:gd name="T2" fmla="*/ 360362 w 1043"/>
              <a:gd name="T3" fmla="*/ 1079500 h 748"/>
              <a:gd name="T4" fmla="*/ 0 w 1043"/>
              <a:gd name="T5" fmla="*/ 0 h 7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43" h="748">
                <a:moveTo>
                  <a:pt x="1043" y="408"/>
                </a:moveTo>
                <a:cubicBezTo>
                  <a:pt x="722" y="578"/>
                  <a:pt x="401" y="748"/>
                  <a:pt x="227" y="680"/>
                </a:cubicBezTo>
                <a:cubicBezTo>
                  <a:pt x="53" y="612"/>
                  <a:pt x="38" y="11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684213" y="260350"/>
            <a:ext cx="7272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dirty="0"/>
              <a:t>Task 4</a:t>
            </a:r>
            <a:r>
              <a:rPr lang="en-GB" altLang="en-US" dirty="0" smtClean="0"/>
              <a:t> </a:t>
            </a:r>
            <a:r>
              <a:rPr lang="en-GB" altLang="en-US" dirty="0"/>
              <a:t>Label all arrows with reagents and conditions</a:t>
            </a:r>
            <a:endParaRPr lang="en-US" altLang="en-US" dirty="0"/>
          </a:p>
        </p:txBody>
      </p:sp>
      <p:sp>
        <p:nvSpPr>
          <p:cNvPr id="7207" name="Line 39"/>
          <p:cNvSpPr>
            <a:spLocks noChangeShapeType="1"/>
          </p:cNvSpPr>
          <p:nvPr/>
        </p:nvSpPr>
        <p:spPr bwMode="auto">
          <a:xfrm flipH="1">
            <a:off x="2987675" y="4221163"/>
            <a:ext cx="71438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4" name="Rectangle 33"/>
          <p:cNvSpPr/>
          <p:nvPr/>
        </p:nvSpPr>
        <p:spPr>
          <a:xfrm>
            <a:off x="2479653" y="6453336"/>
            <a:ext cx="6670503" cy="288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200" dirty="0" smtClean="0"/>
              <a:t>EDITED from </a:t>
            </a:r>
            <a:r>
              <a:rPr lang="en-NZ" sz="1200" dirty="0"/>
              <a:t>http://www.rsc.org/learn-chemistry/resource/res00000644/organic-reaction-maps</a:t>
            </a:r>
          </a:p>
        </p:txBody>
      </p:sp>
      <p:sp>
        <p:nvSpPr>
          <p:cNvPr id="35" name="Freeform 41"/>
          <p:cNvSpPr>
            <a:spLocks/>
          </p:cNvSpPr>
          <p:nvPr/>
        </p:nvSpPr>
        <p:spPr bwMode="auto">
          <a:xfrm>
            <a:off x="188044" y="1864159"/>
            <a:ext cx="2142514" cy="3725081"/>
          </a:xfrm>
          <a:custGeom>
            <a:avLst/>
            <a:gdLst>
              <a:gd name="T0" fmla="*/ 2220912 w 1399"/>
              <a:gd name="T1" fmla="*/ 0 h 1595"/>
              <a:gd name="T2" fmla="*/ 565150 w 1399"/>
              <a:gd name="T3" fmla="*/ 576263 h 1595"/>
              <a:gd name="T4" fmla="*/ 276225 w 1399"/>
              <a:gd name="T5" fmla="*/ 2232025 h 1595"/>
              <a:gd name="T6" fmla="*/ 2220912 w 1399"/>
              <a:gd name="T7" fmla="*/ 2376488 h 15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99" h="1595">
                <a:moveTo>
                  <a:pt x="1399" y="0"/>
                </a:moveTo>
                <a:cubicBezTo>
                  <a:pt x="979" y="64"/>
                  <a:pt x="560" y="129"/>
                  <a:pt x="356" y="363"/>
                </a:cubicBezTo>
                <a:cubicBezTo>
                  <a:pt x="152" y="597"/>
                  <a:pt x="0" y="1217"/>
                  <a:pt x="174" y="1406"/>
                </a:cubicBezTo>
                <a:cubicBezTo>
                  <a:pt x="348" y="1595"/>
                  <a:pt x="873" y="1546"/>
                  <a:pt x="1399" y="149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8" name="Freeform 53"/>
          <p:cNvSpPr>
            <a:spLocks/>
          </p:cNvSpPr>
          <p:nvPr/>
        </p:nvSpPr>
        <p:spPr bwMode="auto">
          <a:xfrm>
            <a:off x="755650" y="3103563"/>
            <a:ext cx="1531939" cy="2173287"/>
          </a:xfrm>
          <a:custGeom>
            <a:avLst/>
            <a:gdLst>
              <a:gd name="T0" fmla="*/ 1584325 w 998"/>
              <a:gd name="T1" fmla="*/ 2303462 h 1451"/>
              <a:gd name="T2" fmla="*/ 215900 w 998"/>
              <a:gd name="T3" fmla="*/ 1727200 h 1451"/>
              <a:gd name="T4" fmla="*/ 287338 w 998"/>
              <a:gd name="T5" fmla="*/ 0 h 145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98" h="1451">
                <a:moveTo>
                  <a:pt x="998" y="1451"/>
                </a:moveTo>
                <a:cubicBezTo>
                  <a:pt x="635" y="1390"/>
                  <a:pt x="272" y="1330"/>
                  <a:pt x="136" y="1088"/>
                </a:cubicBezTo>
                <a:cubicBezTo>
                  <a:pt x="0" y="846"/>
                  <a:pt x="90" y="423"/>
                  <a:pt x="181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9" name="Freeform 82"/>
          <p:cNvSpPr>
            <a:spLocks/>
          </p:cNvSpPr>
          <p:nvPr/>
        </p:nvSpPr>
        <p:spPr bwMode="auto">
          <a:xfrm rot="10963730">
            <a:off x="3105094" y="2994980"/>
            <a:ext cx="498196" cy="2432131"/>
          </a:xfrm>
          <a:custGeom>
            <a:avLst/>
            <a:gdLst>
              <a:gd name="T0" fmla="*/ 392113 w 247"/>
              <a:gd name="T1" fmla="*/ 2376487 h 1497"/>
              <a:gd name="T2" fmla="*/ 11113 w 247"/>
              <a:gd name="T3" fmla="*/ 1112837 h 1497"/>
              <a:gd name="T4" fmla="*/ 320675 w 247"/>
              <a:gd name="T5" fmla="*/ 0 h 149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47" h="1497">
                <a:moveTo>
                  <a:pt x="247" y="1497"/>
                </a:moveTo>
                <a:cubicBezTo>
                  <a:pt x="207" y="1364"/>
                  <a:pt x="14" y="950"/>
                  <a:pt x="7" y="701"/>
                </a:cubicBezTo>
                <a:cubicBezTo>
                  <a:pt x="0" y="452"/>
                  <a:pt x="162" y="146"/>
                  <a:pt x="20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0" name="Line 25"/>
          <p:cNvSpPr>
            <a:spLocks noChangeShapeType="1"/>
          </p:cNvSpPr>
          <p:nvPr/>
        </p:nvSpPr>
        <p:spPr bwMode="auto">
          <a:xfrm flipH="1" flipV="1">
            <a:off x="6814927" y="2108200"/>
            <a:ext cx="1" cy="7326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" name="Freeform 23"/>
          <p:cNvSpPr>
            <a:spLocks/>
          </p:cNvSpPr>
          <p:nvPr/>
        </p:nvSpPr>
        <p:spPr bwMode="auto">
          <a:xfrm rot="10607844" flipH="1">
            <a:off x="7377028" y="2994275"/>
            <a:ext cx="409697" cy="2089865"/>
          </a:xfrm>
          <a:custGeom>
            <a:avLst/>
            <a:gdLst>
              <a:gd name="T0" fmla="*/ 360363 w 673"/>
              <a:gd name="T1" fmla="*/ 2089150 h 1316"/>
              <a:gd name="T2" fmla="*/ 1008063 w 673"/>
              <a:gd name="T3" fmla="*/ 1081088 h 1316"/>
              <a:gd name="T4" fmla="*/ 0 w 673"/>
              <a:gd name="T5" fmla="*/ 0 h 13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73" h="1316">
                <a:moveTo>
                  <a:pt x="227" y="1316"/>
                </a:moveTo>
                <a:cubicBezTo>
                  <a:pt x="450" y="1108"/>
                  <a:pt x="673" y="900"/>
                  <a:pt x="635" y="681"/>
                </a:cubicBezTo>
                <a:cubicBezTo>
                  <a:pt x="597" y="462"/>
                  <a:pt x="106" y="11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900113" y="2919413"/>
            <a:ext cx="719137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propane</a:t>
            </a:r>
            <a:endParaRPr lang="en-US" altLang="en-US" sz="1200"/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2339975" y="4005263"/>
            <a:ext cx="1008063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 dirty="0" err="1"/>
              <a:t>chloropropane</a:t>
            </a:r>
            <a:endParaRPr lang="en-US" altLang="en-US" sz="1200" dirty="0"/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2171700" y="2656682"/>
            <a:ext cx="1152525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 dirty="0"/>
              <a:t>propan-2-ol</a:t>
            </a:r>
            <a:endParaRPr lang="en-US" altLang="en-US" sz="1200" dirty="0"/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6676713" y="3846011"/>
            <a:ext cx="1223962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 dirty="0"/>
              <a:t>ethyl </a:t>
            </a:r>
            <a:r>
              <a:rPr lang="en-GB" altLang="en-US" sz="1200" dirty="0" err="1"/>
              <a:t>propanoate</a:t>
            </a:r>
            <a:endParaRPr lang="en-US" altLang="en-US" sz="1200" dirty="0"/>
          </a:p>
        </p:txBody>
      </p:sp>
      <p:sp>
        <p:nvSpPr>
          <p:cNvPr id="9223" name="Text Box 6"/>
          <p:cNvSpPr txBox="1">
            <a:spLocks noChangeArrowheads="1"/>
          </p:cNvSpPr>
          <p:nvPr/>
        </p:nvSpPr>
        <p:spPr bwMode="auto">
          <a:xfrm>
            <a:off x="6697527" y="2190212"/>
            <a:ext cx="10795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 dirty="0" err="1"/>
              <a:t>propanoic</a:t>
            </a:r>
            <a:r>
              <a:rPr lang="en-GB" altLang="en-US" sz="1200" dirty="0"/>
              <a:t> acid</a:t>
            </a:r>
            <a:endParaRPr lang="en-US" altLang="en-US" sz="1200" dirty="0"/>
          </a:p>
        </p:txBody>
      </p:sp>
      <p:sp>
        <p:nvSpPr>
          <p:cNvPr id="9224" name="Text Box 7"/>
          <p:cNvSpPr txBox="1">
            <a:spLocks noChangeArrowheads="1"/>
          </p:cNvSpPr>
          <p:nvPr/>
        </p:nvSpPr>
        <p:spPr bwMode="auto">
          <a:xfrm>
            <a:off x="6697527" y="940208"/>
            <a:ext cx="10795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 dirty="0" err="1"/>
              <a:t>propanamide</a:t>
            </a:r>
            <a:endParaRPr lang="en-US" altLang="en-US" sz="1200" dirty="0"/>
          </a:p>
        </p:txBody>
      </p:sp>
      <p:sp>
        <p:nvSpPr>
          <p:cNvPr id="9226" name="Text Box 9"/>
          <p:cNvSpPr txBox="1">
            <a:spLocks noChangeArrowheads="1"/>
          </p:cNvSpPr>
          <p:nvPr/>
        </p:nvSpPr>
        <p:spPr bwMode="auto">
          <a:xfrm>
            <a:off x="4800895" y="4284428"/>
            <a:ext cx="863600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 dirty="0" err="1"/>
              <a:t>propanone</a:t>
            </a:r>
            <a:endParaRPr lang="en-US" altLang="en-US" sz="1200" dirty="0"/>
          </a:p>
        </p:txBody>
      </p:sp>
      <p:sp>
        <p:nvSpPr>
          <p:cNvPr id="9227" name="Text Box 10"/>
          <p:cNvSpPr txBox="1">
            <a:spLocks noChangeArrowheads="1"/>
          </p:cNvSpPr>
          <p:nvPr/>
        </p:nvSpPr>
        <p:spPr bwMode="auto">
          <a:xfrm>
            <a:off x="4896037" y="1944255"/>
            <a:ext cx="719138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 dirty="0" err="1"/>
              <a:t>propanal</a:t>
            </a:r>
            <a:endParaRPr lang="en-US" altLang="en-US" sz="1200" dirty="0"/>
          </a:p>
        </p:txBody>
      </p:sp>
      <p:sp>
        <p:nvSpPr>
          <p:cNvPr id="9228" name="Text Box 11"/>
          <p:cNvSpPr txBox="1">
            <a:spLocks noChangeArrowheads="1"/>
          </p:cNvSpPr>
          <p:nvPr/>
        </p:nvSpPr>
        <p:spPr bwMode="auto">
          <a:xfrm>
            <a:off x="2339975" y="1773238"/>
            <a:ext cx="8636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propan-1-ol</a:t>
            </a:r>
            <a:endParaRPr lang="en-US" altLang="en-US" sz="1200"/>
          </a:p>
        </p:txBody>
      </p:sp>
      <p:sp>
        <p:nvSpPr>
          <p:cNvPr id="9229" name="Text Box 12"/>
          <p:cNvSpPr txBox="1">
            <a:spLocks noChangeArrowheads="1"/>
          </p:cNvSpPr>
          <p:nvPr/>
        </p:nvSpPr>
        <p:spPr bwMode="auto">
          <a:xfrm>
            <a:off x="2339975" y="860425"/>
            <a:ext cx="936625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propylamine</a:t>
            </a:r>
            <a:endParaRPr lang="en-US" altLang="en-US" sz="1200"/>
          </a:p>
        </p:txBody>
      </p:sp>
      <p:sp>
        <p:nvSpPr>
          <p:cNvPr id="9230" name="Text Box 13"/>
          <p:cNvSpPr txBox="1">
            <a:spLocks noChangeArrowheads="1"/>
          </p:cNvSpPr>
          <p:nvPr/>
        </p:nvSpPr>
        <p:spPr bwMode="auto">
          <a:xfrm>
            <a:off x="2404072" y="5446414"/>
            <a:ext cx="719138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 dirty="0"/>
              <a:t>propene</a:t>
            </a:r>
            <a:endParaRPr lang="en-US" altLang="en-US" sz="1200" dirty="0"/>
          </a:p>
        </p:txBody>
      </p:sp>
      <p:sp>
        <p:nvSpPr>
          <p:cNvPr id="9232" name="Text Box 15"/>
          <p:cNvSpPr txBox="1">
            <a:spLocks noChangeArrowheads="1"/>
          </p:cNvSpPr>
          <p:nvPr/>
        </p:nvSpPr>
        <p:spPr bwMode="auto">
          <a:xfrm>
            <a:off x="6589577" y="5143588"/>
            <a:ext cx="12954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 dirty="0" err="1"/>
              <a:t>propanoyl</a:t>
            </a:r>
            <a:r>
              <a:rPr lang="en-GB" altLang="en-US" sz="1200" dirty="0"/>
              <a:t> chloride</a:t>
            </a:r>
            <a:endParaRPr lang="en-US" altLang="en-US" sz="1200" dirty="0"/>
          </a:p>
        </p:txBody>
      </p:sp>
      <p:sp>
        <p:nvSpPr>
          <p:cNvPr id="9233" name="Line 16"/>
          <p:cNvSpPr>
            <a:spLocks noChangeShapeType="1"/>
          </p:cNvSpPr>
          <p:nvPr/>
        </p:nvSpPr>
        <p:spPr bwMode="auto">
          <a:xfrm>
            <a:off x="3344213" y="2763402"/>
            <a:ext cx="2091387" cy="15191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9237" name="Freeform 23"/>
          <p:cNvSpPr>
            <a:spLocks/>
          </p:cNvSpPr>
          <p:nvPr/>
        </p:nvSpPr>
        <p:spPr bwMode="auto">
          <a:xfrm flipH="1">
            <a:off x="6361149" y="2398480"/>
            <a:ext cx="369536" cy="2806118"/>
          </a:xfrm>
          <a:custGeom>
            <a:avLst/>
            <a:gdLst>
              <a:gd name="T0" fmla="*/ 360363 w 673"/>
              <a:gd name="T1" fmla="*/ 2089150 h 1316"/>
              <a:gd name="T2" fmla="*/ 1008063 w 673"/>
              <a:gd name="T3" fmla="*/ 1081088 h 1316"/>
              <a:gd name="T4" fmla="*/ 0 w 673"/>
              <a:gd name="T5" fmla="*/ 0 h 13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73" h="1316">
                <a:moveTo>
                  <a:pt x="227" y="1316"/>
                </a:moveTo>
                <a:cubicBezTo>
                  <a:pt x="450" y="1108"/>
                  <a:pt x="673" y="900"/>
                  <a:pt x="635" y="681"/>
                </a:cubicBezTo>
                <a:cubicBezTo>
                  <a:pt x="597" y="462"/>
                  <a:pt x="106" y="11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9240" name="Freeform 27"/>
          <p:cNvSpPr>
            <a:spLocks/>
          </p:cNvSpPr>
          <p:nvPr/>
        </p:nvSpPr>
        <p:spPr bwMode="auto">
          <a:xfrm flipH="1">
            <a:off x="7848885" y="1132295"/>
            <a:ext cx="897748" cy="4203380"/>
          </a:xfrm>
          <a:custGeom>
            <a:avLst/>
            <a:gdLst>
              <a:gd name="T0" fmla="*/ 720725 w 454"/>
              <a:gd name="T1" fmla="*/ 3024188 h 1905"/>
              <a:gd name="T2" fmla="*/ 0 w 454"/>
              <a:gd name="T3" fmla="*/ 1223963 h 1905"/>
              <a:gd name="T4" fmla="*/ 720725 w 454"/>
              <a:gd name="T5" fmla="*/ 0 h 190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54" h="1905">
                <a:moveTo>
                  <a:pt x="454" y="1905"/>
                </a:moveTo>
                <a:cubicBezTo>
                  <a:pt x="227" y="1496"/>
                  <a:pt x="0" y="1088"/>
                  <a:pt x="0" y="771"/>
                </a:cubicBezTo>
                <a:cubicBezTo>
                  <a:pt x="0" y="454"/>
                  <a:pt x="227" y="227"/>
                  <a:pt x="45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9241" name="Line 29"/>
          <p:cNvSpPr>
            <a:spLocks noChangeShapeType="1"/>
          </p:cNvSpPr>
          <p:nvPr/>
        </p:nvSpPr>
        <p:spPr bwMode="auto">
          <a:xfrm flipH="1">
            <a:off x="7288694" y="2391089"/>
            <a:ext cx="18444" cy="145492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9242" name="Line 30"/>
          <p:cNvSpPr>
            <a:spLocks noChangeShapeType="1"/>
          </p:cNvSpPr>
          <p:nvPr/>
        </p:nvSpPr>
        <p:spPr bwMode="auto">
          <a:xfrm>
            <a:off x="5581383" y="2086770"/>
            <a:ext cx="1108144" cy="2402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9243" name="Line 31"/>
          <p:cNvSpPr>
            <a:spLocks noChangeShapeType="1"/>
          </p:cNvSpPr>
          <p:nvPr/>
        </p:nvSpPr>
        <p:spPr bwMode="auto">
          <a:xfrm>
            <a:off x="3203575" y="1844675"/>
            <a:ext cx="1692462" cy="1734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9245" name="Line 33"/>
          <p:cNvSpPr>
            <a:spLocks noChangeShapeType="1"/>
          </p:cNvSpPr>
          <p:nvPr/>
        </p:nvSpPr>
        <p:spPr bwMode="auto">
          <a:xfrm flipV="1">
            <a:off x="2607768" y="4226549"/>
            <a:ext cx="83625" cy="12187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9246" name="Freeform 36"/>
          <p:cNvSpPr>
            <a:spLocks/>
          </p:cNvSpPr>
          <p:nvPr/>
        </p:nvSpPr>
        <p:spPr bwMode="auto">
          <a:xfrm>
            <a:off x="3274995" y="2845468"/>
            <a:ext cx="2090711" cy="2810564"/>
          </a:xfrm>
          <a:custGeom>
            <a:avLst/>
            <a:gdLst>
              <a:gd name="T0" fmla="*/ 1296988 w 817"/>
              <a:gd name="T1" fmla="*/ 1584325 h 1799"/>
              <a:gd name="T2" fmla="*/ 720725 w 817"/>
              <a:gd name="T3" fmla="*/ 2592388 h 1799"/>
              <a:gd name="T4" fmla="*/ 0 w 817"/>
              <a:gd name="T5" fmla="*/ 0 h 17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17" h="1799">
                <a:moveTo>
                  <a:pt x="817" y="998"/>
                </a:moveTo>
                <a:cubicBezTo>
                  <a:pt x="703" y="1398"/>
                  <a:pt x="590" y="1799"/>
                  <a:pt x="454" y="1633"/>
                </a:cubicBezTo>
                <a:cubicBezTo>
                  <a:pt x="318" y="1467"/>
                  <a:pt x="159" y="73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9248" name="Freeform 38"/>
          <p:cNvSpPr>
            <a:spLocks/>
          </p:cNvSpPr>
          <p:nvPr/>
        </p:nvSpPr>
        <p:spPr bwMode="auto">
          <a:xfrm>
            <a:off x="2109318" y="2584941"/>
            <a:ext cx="375118" cy="1406034"/>
          </a:xfrm>
          <a:custGeom>
            <a:avLst/>
            <a:gdLst>
              <a:gd name="T0" fmla="*/ 504825 w 318"/>
              <a:gd name="T1" fmla="*/ 1282700 h 808"/>
              <a:gd name="T2" fmla="*/ 0 w 318"/>
              <a:gd name="T3" fmla="*/ 203200 h 808"/>
              <a:gd name="T4" fmla="*/ 504825 w 318"/>
              <a:gd name="T5" fmla="*/ 58738 h 8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8" h="808">
                <a:moveTo>
                  <a:pt x="318" y="808"/>
                </a:moveTo>
                <a:cubicBezTo>
                  <a:pt x="159" y="532"/>
                  <a:pt x="0" y="256"/>
                  <a:pt x="0" y="128"/>
                </a:cubicBezTo>
                <a:cubicBezTo>
                  <a:pt x="0" y="0"/>
                  <a:pt x="159" y="18"/>
                  <a:pt x="318" y="3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9249" name="Freeform 39"/>
          <p:cNvSpPr>
            <a:spLocks/>
          </p:cNvSpPr>
          <p:nvPr/>
        </p:nvSpPr>
        <p:spPr bwMode="auto">
          <a:xfrm>
            <a:off x="1463675" y="1916113"/>
            <a:ext cx="876300" cy="2205159"/>
          </a:xfrm>
          <a:custGeom>
            <a:avLst/>
            <a:gdLst>
              <a:gd name="T0" fmla="*/ 876300 w 552"/>
              <a:gd name="T1" fmla="*/ 2160587 h 1361"/>
              <a:gd name="T2" fmla="*/ 371475 w 552"/>
              <a:gd name="T3" fmla="*/ 1225550 h 1361"/>
              <a:gd name="T4" fmla="*/ 84138 w 552"/>
              <a:gd name="T5" fmla="*/ 504825 h 1361"/>
              <a:gd name="T6" fmla="*/ 876300 w 552"/>
              <a:gd name="T7" fmla="*/ 0 h 136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52" h="1361">
                <a:moveTo>
                  <a:pt x="552" y="1361"/>
                </a:moveTo>
                <a:cubicBezTo>
                  <a:pt x="434" y="1153"/>
                  <a:pt x="317" y="946"/>
                  <a:pt x="234" y="772"/>
                </a:cubicBezTo>
                <a:cubicBezTo>
                  <a:pt x="151" y="598"/>
                  <a:pt x="0" y="447"/>
                  <a:pt x="53" y="318"/>
                </a:cubicBezTo>
                <a:cubicBezTo>
                  <a:pt x="106" y="189"/>
                  <a:pt x="329" y="94"/>
                  <a:pt x="55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9250" name="Freeform 40"/>
          <p:cNvSpPr>
            <a:spLocks/>
          </p:cNvSpPr>
          <p:nvPr/>
        </p:nvSpPr>
        <p:spPr bwMode="auto">
          <a:xfrm>
            <a:off x="128692" y="981934"/>
            <a:ext cx="2243639" cy="3127903"/>
          </a:xfrm>
          <a:custGeom>
            <a:avLst/>
            <a:gdLst>
              <a:gd name="T0" fmla="*/ 1919287 w 1209"/>
              <a:gd name="T1" fmla="*/ 3151188 h 1985"/>
              <a:gd name="T2" fmla="*/ 339725 w 1209"/>
              <a:gd name="T3" fmla="*/ 2427288 h 1985"/>
              <a:gd name="T4" fmla="*/ 263525 w 1209"/>
              <a:gd name="T5" fmla="*/ 863600 h 1985"/>
              <a:gd name="T6" fmla="*/ 1919287 w 1209"/>
              <a:gd name="T7" fmla="*/ 0 h 19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1985">
                <a:moveTo>
                  <a:pt x="1209" y="1985"/>
                </a:moveTo>
                <a:cubicBezTo>
                  <a:pt x="1043" y="1909"/>
                  <a:pt x="388" y="1769"/>
                  <a:pt x="214" y="1529"/>
                </a:cubicBezTo>
                <a:cubicBezTo>
                  <a:pt x="40" y="1289"/>
                  <a:pt x="0" y="799"/>
                  <a:pt x="166" y="544"/>
                </a:cubicBezTo>
                <a:cubicBezTo>
                  <a:pt x="332" y="289"/>
                  <a:pt x="774" y="140"/>
                  <a:pt x="1209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9251" name="Freeform 41"/>
          <p:cNvSpPr>
            <a:spLocks/>
          </p:cNvSpPr>
          <p:nvPr/>
        </p:nvSpPr>
        <p:spPr bwMode="auto">
          <a:xfrm>
            <a:off x="87800" y="1844676"/>
            <a:ext cx="2252175" cy="2437907"/>
          </a:xfrm>
          <a:custGeom>
            <a:avLst/>
            <a:gdLst>
              <a:gd name="T0" fmla="*/ 2220912 w 1399"/>
              <a:gd name="T1" fmla="*/ 0 h 1595"/>
              <a:gd name="T2" fmla="*/ 565150 w 1399"/>
              <a:gd name="T3" fmla="*/ 576263 h 1595"/>
              <a:gd name="T4" fmla="*/ 276225 w 1399"/>
              <a:gd name="T5" fmla="*/ 2232025 h 1595"/>
              <a:gd name="T6" fmla="*/ 2220912 w 1399"/>
              <a:gd name="T7" fmla="*/ 2376488 h 15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99" h="1595">
                <a:moveTo>
                  <a:pt x="1399" y="0"/>
                </a:moveTo>
                <a:cubicBezTo>
                  <a:pt x="979" y="64"/>
                  <a:pt x="560" y="129"/>
                  <a:pt x="356" y="363"/>
                </a:cubicBezTo>
                <a:cubicBezTo>
                  <a:pt x="152" y="597"/>
                  <a:pt x="0" y="1217"/>
                  <a:pt x="174" y="1406"/>
                </a:cubicBezTo>
                <a:cubicBezTo>
                  <a:pt x="348" y="1595"/>
                  <a:pt x="873" y="1546"/>
                  <a:pt x="1399" y="149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9257" name="Text Box 47"/>
          <p:cNvSpPr txBox="1">
            <a:spLocks noChangeArrowheads="1"/>
          </p:cNvSpPr>
          <p:nvPr/>
        </p:nvSpPr>
        <p:spPr bwMode="auto">
          <a:xfrm>
            <a:off x="6040238" y="4272455"/>
            <a:ext cx="898096" cy="344128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3600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000" b="1" dirty="0" smtClean="0"/>
              <a:t>HYDROLYSIS</a:t>
            </a:r>
            <a:r>
              <a:rPr lang="en-GB" altLang="en-US" sz="1000" dirty="0" smtClean="0"/>
              <a:t> H</a:t>
            </a:r>
            <a:r>
              <a:rPr lang="en-GB" altLang="en-US" sz="1000" baseline="-25000" dirty="0" smtClean="0"/>
              <a:t>2</a:t>
            </a:r>
            <a:r>
              <a:rPr lang="en-GB" altLang="en-US" sz="1000" dirty="0" smtClean="0"/>
              <a:t>O </a:t>
            </a:r>
            <a:endParaRPr lang="en-US" altLang="en-US" sz="1000" dirty="0"/>
          </a:p>
        </p:txBody>
      </p:sp>
      <p:sp>
        <p:nvSpPr>
          <p:cNvPr id="9261" name="Text Box 52"/>
          <p:cNvSpPr txBox="1">
            <a:spLocks noChangeArrowheads="1"/>
          </p:cNvSpPr>
          <p:nvPr/>
        </p:nvSpPr>
        <p:spPr bwMode="auto">
          <a:xfrm>
            <a:off x="4864694" y="4980091"/>
            <a:ext cx="799802" cy="553998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000" dirty="0" smtClean="0"/>
              <a:t>NaBH</a:t>
            </a:r>
            <a:r>
              <a:rPr lang="en-GB" altLang="en-US" sz="1000" baseline="-25000" dirty="0" smtClean="0"/>
              <a:t>4 </a:t>
            </a:r>
            <a:r>
              <a:rPr lang="en-GB" altLang="en-US" sz="1000" dirty="0" smtClean="0"/>
              <a:t>in alkaline conditions</a:t>
            </a:r>
            <a:endParaRPr lang="en-US" altLang="en-US" sz="1000" baseline="-25000" dirty="0"/>
          </a:p>
        </p:txBody>
      </p:sp>
      <p:sp>
        <p:nvSpPr>
          <p:cNvPr id="9262" name="Freeform 53"/>
          <p:cNvSpPr>
            <a:spLocks/>
          </p:cNvSpPr>
          <p:nvPr/>
        </p:nvSpPr>
        <p:spPr bwMode="auto">
          <a:xfrm>
            <a:off x="755650" y="3103563"/>
            <a:ext cx="1627479" cy="2440782"/>
          </a:xfrm>
          <a:custGeom>
            <a:avLst/>
            <a:gdLst>
              <a:gd name="T0" fmla="*/ 1584325 w 998"/>
              <a:gd name="T1" fmla="*/ 2303462 h 1451"/>
              <a:gd name="T2" fmla="*/ 215900 w 998"/>
              <a:gd name="T3" fmla="*/ 1727200 h 1451"/>
              <a:gd name="T4" fmla="*/ 287338 w 998"/>
              <a:gd name="T5" fmla="*/ 0 h 145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98" h="1451">
                <a:moveTo>
                  <a:pt x="998" y="1451"/>
                </a:moveTo>
                <a:cubicBezTo>
                  <a:pt x="635" y="1390"/>
                  <a:pt x="272" y="1330"/>
                  <a:pt x="136" y="1088"/>
                </a:cubicBezTo>
                <a:cubicBezTo>
                  <a:pt x="0" y="846"/>
                  <a:pt x="90" y="423"/>
                  <a:pt x="181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9263" name="Text Box 51"/>
          <p:cNvSpPr txBox="1">
            <a:spLocks noChangeArrowheads="1"/>
          </p:cNvSpPr>
          <p:nvPr/>
        </p:nvSpPr>
        <p:spPr bwMode="auto">
          <a:xfrm>
            <a:off x="836245" y="5090258"/>
            <a:ext cx="1416042" cy="40011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000" b="1" dirty="0" smtClean="0"/>
              <a:t>HYDROGENATION </a:t>
            </a:r>
            <a:r>
              <a:rPr lang="en-GB" altLang="en-US" sz="1000" dirty="0" smtClean="0"/>
              <a:t>H</a:t>
            </a:r>
            <a:r>
              <a:rPr lang="en-GB" altLang="en-US" sz="1000" baseline="-25000" dirty="0" smtClean="0"/>
              <a:t>2</a:t>
            </a:r>
            <a:r>
              <a:rPr lang="en-GB" altLang="en-US" sz="1000" dirty="0" smtClean="0"/>
              <a:t> with Ni/Pt </a:t>
            </a:r>
            <a:r>
              <a:rPr lang="en-GB" altLang="en-US" sz="1000" dirty="0"/>
              <a:t>catalyst</a:t>
            </a:r>
            <a:endParaRPr lang="en-US" altLang="en-US" sz="1000" dirty="0"/>
          </a:p>
        </p:txBody>
      </p:sp>
      <p:sp>
        <p:nvSpPr>
          <p:cNvPr id="9264" name="Text Box 54"/>
          <p:cNvSpPr txBox="1">
            <a:spLocks noChangeArrowheads="1"/>
          </p:cNvSpPr>
          <p:nvPr/>
        </p:nvSpPr>
        <p:spPr bwMode="auto">
          <a:xfrm>
            <a:off x="6788968" y="2751349"/>
            <a:ext cx="1119793" cy="498016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3600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000" b="1" dirty="0" smtClean="0"/>
              <a:t>ESTERIFICATION/ CONDENSATION </a:t>
            </a:r>
            <a:r>
              <a:rPr lang="en-GB" altLang="en-US" sz="1000" dirty="0" smtClean="0"/>
              <a:t>ethanol/ </a:t>
            </a:r>
            <a:r>
              <a:rPr lang="en-GB" altLang="en-US" sz="1000" dirty="0"/>
              <a:t>H</a:t>
            </a:r>
            <a:r>
              <a:rPr lang="en-GB" altLang="en-US" sz="1000" baseline="-25000" dirty="0"/>
              <a:t>2</a:t>
            </a:r>
            <a:r>
              <a:rPr lang="en-GB" altLang="en-US" sz="1000" dirty="0"/>
              <a:t>SO</a:t>
            </a:r>
            <a:r>
              <a:rPr lang="en-GB" altLang="en-US" sz="1000" baseline="-25000" dirty="0"/>
              <a:t>4</a:t>
            </a:r>
            <a:r>
              <a:rPr lang="en-GB" altLang="en-US" sz="1000" baseline="30000" dirty="0"/>
              <a:t> </a:t>
            </a:r>
            <a:endParaRPr lang="en-GB" altLang="en-US" sz="1000" dirty="0"/>
          </a:p>
        </p:txBody>
      </p:sp>
      <p:sp>
        <p:nvSpPr>
          <p:cNvPr id="9267" name="Text Box 57"/>
          <p:cNvSpPr txBox="1">
            <a:spLocks noChangeArrowheads="1"/>
          </p:cNvSpPr>
          <p:nvPr/>
        </p:nvSpPr>
        <p:spPr bwMode="auto">
          <a:xfrm>
            <a:off x="8169712" y="3115894"/>
            <a:ext cx="792163" cy="344128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3600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000" dirty="0" err="1"/>
              <a:t>c</a:t>
            </a:r>
            <a:r>
              <a:rPr lang="en-GB" altLang="en-US" sz="1000" dirty="0" err="1" smtClean="0"/>
              <a:t>onc</a:t>
            </a:r>
            <a:r>
              <a:rPr lang="en-GB" altLang="en-US" sz="1000" dirty="0" smtClean="0"/>
              <a:t> NH</a:t>
            </a:r>
            <a:r>
              <a:rPr lang="en-GB" altLang="en-US" sz="1000" baseline="-25000" dirty="0" smtClean="0"/>
              <a:t>3 </a:t>
            </a:r>
            <a:r>
              <a:rPr lang="en-GB" altLang="en-US" sz="1000" dirty="0" smtClean="0"/>
              <a:t>(alcoholic) </a:t>
            </a:r>
            <a:endParaRPr lang="en-US" altLang="en-US" sz="1000" dirty="0"/>
          </a:p>
        </p:txBody>
      </p:sp>
      <p:sp>
        <p:nvSpPr>
          <p:cNvPr id="9269" name="Text Box 59"/>
          <p:cNvSpPr txBox="1">
            <a:spLocks noChangeArrowheads="1"/>
          </p:cNvSpPr>
          <p:nvPr/>
        </p:nvSpPr>
        <p:spPr bwMode="auto">
          <a:xfrm>
            <a:off x="1109663" y="1234716"/>
            <a:ext cx="792162" cy="188913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3600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000"/>
              <a:t>NH</a:t>
            </a:r>
            <a:r>
              <a:rPr lang="en-GB" altLang="en-US" sz="1000" baseline="-25000"/>
              <a:t>3</a:t>
            </a:r>
            <a:r>
              <a:rPr lang="en-GB" altLang="en-US" sz="1000"/>
              <a:t> </a:t>
            </a:r>
            <a:endParaRPr lang="en-US" altLang="en-US" sz="1000"/>
          </a:p>
        </p:txBody>
      </p:sp>
      <p:sp>
        <p:nvSpPr>
          <p:cNvPr id="9271" name="Text Box 61"/>
          <p:cNvSpPr txBox="1">
            <a:spLocks noChangeArrowheads="1"/>
          </p:cNvSpPr>
          <p:nvPr/>
        </p:nvSpPr>
        <p:spPr bwMode="auto">
          <a:xfrm>
            <a:off x="456770" y="2029133"/>
            <a:ext cx="792163" cy="188912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3600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000" dirty="0"/>
              <a:t>SOCl</a:t>
            </a:r>
            <a:r>
              <a:rPr lang="en-GB" altLang="en-US" sz="1000" baseline="-25000" dirty="0"/>
              <a:t>2</a:t>
            </a:r>
            <a:r>
              <a:rPr lang="en-GB" altLang="en-US" sz="1000" dirty="0"/>
              <a:t> </a:t>
            </a:r>
            <a:endParaRPr lang="en-US" altLang="en-US" sz="1000" dirty="0"/>
          </a:p>
        </p:txBody>
      </p:sp>
      <p:sp>
        <p:nvSpPr>
          <p:cNvPr id="9272" name="Text Box 62"/>
          <p:cNvSpPr txBox="1">
            <a:spLocks noChangeArrowheads="1"/>
          </p:cNvSpPr>
          <p:nvPr/>
        </p:nvSpPr>
        <p:spPr bwMode="auto">
          <a:xfrm>
            <a:off x="3063698" y="4909643"/>
            <a:ext cx="880133" cy="34412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square" lIns="0" tIns="0" rIns="0" bIns="3600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000" b="1" dirty="0" smtClean="0"/>
              <a:t>HYDRATION</a:t>
            </a:r>
            <a:r>
              <a:rPr lang="en-GB" altLang="en-US" sz="1000" dirty="0" smtClean="0"/>
              <a:t> </a:t>
            </a:r>
            <a:r>
              <a:rPr lang="en-GB" altLang="en-US" sz="1000" dirty="0" err="1" smtClean="0"/>
              <a:t>dil</a:t>
            </a:r>
            <a:r>
              <a:rPr lang="en-GB" altLang="en-US" sz="1000" dirty="0" smtClean="0"/>
              <a:t> H</a:t>
            </a:r>
            <a:r>
              <a:rPr lang="en-GB" altLang="en-US" sz="1000" baseline="-25000" dirty="0" smtClean="0"/>
              <a:t>2</a:t>
            </a:r>
            <a:r>
              <a:rPr lang="en-GB" altLang="en-US" sz="1000" dirty="0" smtClean="0"/>
              <a:t>SO</a:t>
            </a:r>
            <a:r>
              <a:rPr lang="en-GB" altLang="en-US" sz="1000" baseline="-25000" dirty="0" smtClean="0"/>
              <a:t>4 </a:t>
            </a:r>
            <a:r>
              <a:rPr lang="en-GB" altLang="en-US" sz="1000" dirty="0"/>
              <a:t>heat </a:t>
            </a:r>
            <a:endParaRPr lang="en-US" altLang="en-US" sz="1000" dirty="0"/>
          </a:p>
        </p:txBody>
      </p:sp>
      <p:sp>
        <p:nvSpPr>
          <p:cNvPr id="9273" name="Text Box 63"/>
          <p:cNvSpPr txBox="1">
            <a:spLocks noChangeArrowheads="1"/>
          </p:cNvSpPr>
          <p:nvPr/>
        </p:nvSpPr>
        <p:spPr bwMode="auto">
          <a:xfrm>
            <a:off x="1619249" y="2072531"/>
            <a:ext cx="820497" cy="498016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3600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000" dirty="0" err="1" smtClean="0"/>
              <a:t>NaOH</a:t>
            </a:r>
            <a:r>
              <a:rPr lang="en-GB" altLang="en-US" sz="1000" dirty="0" smtClean="0"/>
              <a:t>/ KOH (aqueous) heat </a:t>
            </a:r>
            <a:r>
              <a:rPr lang="en-GB" altLang="en-US" sz="1000" b="1" dirty="0" smtClean="0"/>
              <a:t>REFLUX</a:t>
            </a:r>
            <a:endParaRPr lang="en-US" altLang="en-US" sz="1000" b="1" dirty="0"/>
          </a:p>
        </p:txBody>
      </p:sp>
      <p:sp>
        <p:nvSpPr>
          <p:cNvPr id="9274" name="Text Box 65"/>
          <p:cNvSpPr txBox="1">
            <a:spLocks noChangeArrowheads="1"/>
          </p:cNvSpPr>
          <p:nvPr/>
        </p:nvSpPr>
        <p:spPr bwMode="auto">
          <a:xfrm>
            <a:off x="684213" y="260350"/>
            <a:ext cx="7272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dirty="0" smtClean="0"/>
              <a:t>Task 4: ANSWERS</a:t>
            </a:r>
            <a:endParaRPr lang="en-US" altLang="en-US" dirty="0"/>
          </a:p>
        </p:txBody>
      </p:sp>
      <p:sp>
        <p:nvSpPr>
          <p:cNvPr id="9275" name="Rectangle 66"/>
          <p:cNvSpPr>
            <a:spLocks noChangeArrowheads="1"/>
          </p:cNvSpPr>
          <p:nvPr/>
        </p:nvSpPr>
        <p:spPr bwMode="auto">
          <a:xfrm>
            <a:off x="311724" y="6011862"/>
            <a:ext cx="360362" cy="3587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9281" name="Text Box 72"/>
          <p:cNvSpPr txBox="1">
            <a:spLocks noChangeArrowheads="1"/>
          </p:cNvSpPr>
          <p:nvPr/>
        </p:nvSpPr>
        <p:spPr bwMode="auto">
          <a:xfrm>
            <a:off x="732903" y="6039135"/>
            <a:ext cx="10810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 dirty="0" smtClean="0"/>
              <a:t>elimination</a:t>
            </a:r>
            <a:endParaRPr lang="en-US" altLang="en-US" sz="1200" dirty="0"/>
          </a:p>
        </p:txBody>
      </p:sp>
      <p:sp>
        <p:nvSpPr>
          <p:cNvPr id="9282" name="Rectangle 73"/>
          <p:cNvSpPr>
            <a:spLocks noChangeArrowheads="1"/>
          </p:cNvSpPr>
          <p:nvPr/>
        </p:nvSpPr>
        <p:spPr bwMode="auto">
          <a:xfrm>
            <a:off x="5327619" y="5960474"/>
            <a:ext cx="360362" cy="3603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9283" name="Text Box 74"/>
          <p:cNvSpPr txBox="1">
            <a:spLocks noChangeArrowheads="1"/>
          </p:cNvSpPr>
          <p:nvPr/>
        </p:nvSpPr>
        <p:spPr bwMode="auto">
          <a:xfrm>
            <a:off x="5833563" y="6034744"/>
            <a:ext cx="9350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 dirty="0"/>
              <a:t>oxidation</a:t>
            </a:r>
            <a:endParaRPr lang="en-US" altLang="en-US" sz="1200" dirty="0"/>
          </a:p>
        </p:txBody>
      </p:sp>
      <p:sp>
        <p:nvSpPr>
          <p:cNvPr id="9284" name="Rectangle 75"/>
          <p:cNvSpPr>
            <a:spLocks noChangeArrowheads="1"/>
          </p:cNvSpPr>
          <p:nvPr/>
        </p:nvSpPr>
        <p:spPr bwMode="auto">
          <a:xfrm>
            <a:off x="1971211" y="5984875"/>
            <a:ext cx="360363" cy="35877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9285" name="Text Box 76"/>
          <p:cNvSpPr txBox="1">
            <a:spLocks noChangeArrowheads="1"/>
          </p:cNvSpPr>
          <p:nvPr/>
        </p:nvSpPr>
        <p:spPr bwMode="auto">
          <a:xfrm>
            <a:off x="2342107" y="6026641"/>
            <a:ext cx="10810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 dirty="0"/>
              <a:t>substitution</a:t>
            </a:r>
            <a:endParaRPr lang="en-US" altLang="en-US" sz="1200" dirty="0"/>
          </a:p>
        </p:txBody>
      </p:sp>
      <p:sp>
        <p:nvSpPr>
          <p:cNvPr id="9286" name="Rectangle 77"/>
          <p:cNvSpPr>
            <a:spLocks noChangeArrowheads="1"/>
          </p:cNvSpPr>
          <p:nvPr/>
        </p:nvSpPr>
        <p:spPr bwMode="auto">
          <a:xfrm>
            <a:off x="3755485" y="5986368"/>
            <a:ext cx="360363" cy="373876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9287" name="Text Box 78"/>
          <p:cNvSpPr txBox="1">
            <a:spLocks noChangeArrowheads="1"/>
          </p:cNvSpPr>
          <p:nvPr/>
        </p:nvSpPr>
        <p:spPr bwMode="auto">
          <a:xfrm>
            <a:off x="4120860" y="6039135"/>
            <a:ext cx="10810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 dirty="0"/>
              <a:t>r</a:t>
            </a:r>
            <a:r>
              <a:rPr lang="en-GB" altLang="en-US" sz="1200" dirty="0" smtClean="0"/>
              <a:t>eduction</a:t>
            </a:r>
            <a:endParaRPr lang="en-US" altLang="en-US" sz="1200" dirty="0"/>
          </a:p>
        </p:txBody>
      </p:sp>
      <p:sp>
        <p:nvSpPr>
          <p:cNvPr id="9288" name="Text Box 79"/>
          <p:cNvSpPr txBox="1">
            <a:spLocks noChangeArrowheads="1"/>
          </p:cNvSpPr>
          <p:nvPr/>
        </p:nvSpPr>
        <p:spPr bwMode="auto">
          <a:xfrm>
            <a:off x="1623955" y="4572849"/>
            <a:ext cx="1097734" cy="369776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square" lIns="0" tIns="0" rIns="0" bIns="3600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000" b="1" dirty="0" smtClean="0"/>
              <a:t>HALOGENATION</a:t>
            </a:r>
            <a:r>
              <a:rPr lang="en-GB" altLang="en-US" sz="1000" dirty="0" smtClean="0"/>
              <a:t> </a:t>
            </a:r>
          </a:p>
          <a:p>
            <a:pPr algn="ctr" eaLnBrk="1" hangingPunct="1">
              <a:spcBef>
                <a:spcPts val="200"/>
              </a:spcBef>
            </a:pPr>
            <a:r>
              <a:rPr lang="en-GB" altLang="en-US" sz="1000" dirty="0" err="1" smtClean="0"/>
              <a:t>HCl</a:t>
            </a:r>
            <a:endParaRPr lang="en-US" altLang="en-US" sz="1000" dirty="0"/>
          </a:p>
        </p:txBody>
      </p:sp>
      <p:sp>
        <p:nvSpPr>
          <p:cNvPr id="9289" name="Line 80"/>
          <p:cNvSpPr>
            <a:spLocks noChangeShapeType="1"/>
          </p:cNvSpPr>
          <p:nvPr/>
        </p:nvSpPr>
        <p:spPr bwMode="auto">
          <a:xfrm flipH="1">
            <a:off x="2905321" y="4211638"/>
            <a:ext cx="188172" cy="12724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9290" name="Text Box 81"/>
          <p:cNvSpPr txBox="1">
            <a:spLocks noChangeArrowheads="1"/>
          </p:cNvSpPr>
          <p:nvPr/>
        </p:nvSpPr>
        <p:spPr bwMode="auto">
          <a:xfrm>
            <a:off x="2757156" y="4312834"/>
            <a:ext cx="629243" cy="34412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3600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000" dirty="0"/>
              <a:t>KOH (</a:t>
            </a:r>
            <a:r>
              <a:rPr lang="en-GB" altLang="en-US" sz="1000" dirty="0" smtClean="0"/>
              <a:t>alcoholic)</a:t>
            </a:r>
            <a:endParaRPr lang="en-US" altLang="en-US" sz="1000" dirty="0"/>
          </a:p>
        </p:txBody>
      </p:sp>
      <p:sp>
        <p:nvSpPr>
          <p:cNvPr id="9291" name="Freeform 82"/>
          <p:cNvSpPr>
            <a:spLocks/>
          </p:cNvSpPr>
          <p:nvPr/>
        </p:nvSpPr>
        <p:spPr bwMode="auto">
          <a:xfrm flipH="1">
            <a:off x="3143198" y="2879262"/>
            <a:ext cx="351412" cy="2643824"/>
          </a:xfrm>
          <a:custGeom>
            <a:avLst/>
            <a:gdLst>
              <a:gd name="T0" fmla="*/ 392113 w 247"/>
              <a:gd name="T1" fmla="*/ 2376487 h 1497"/>
              <a:gd name="T2" fmla="*/ 11113 w 247"/>
              <a:gd name="T3" fmla="*/ 1112837 h 1497"/>
              <a:gd name="T4" fmla="*/ 320675 w 247"/>
              <a:gd name="T5" fmla="*/ 0 h 149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47" h="1497">
                <a:moveTo>
                  <a:pt x="247" y="1497"/>
                </a:moveTo>
                <a:cubicBezTo>
                  <a:pt x="207" y="1364"/>
                  <a:pt x="14" y="950"/>
                  <a:pt x="7" y="701"/>
                </a:cubicBezTo>
                <a:cubicBezTo>
                  <a:pt x="0" y="452"/>
                  <a:pt x="162" y="146"/>
                  <a:pt x="20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62" name="Text Box 18"/>
          <p:cNvSpPr txBox="1">
            <a:spLocks noChangeArrowheads="1"/>
          </p:cNvSpPr>
          <p:nvPr/>
        </p:nvSpPr>
        <p:spPr bwMode="auto">
          <a:xfrm>
            <a:off x="3586296" y="1392364"/>
            <a:ext cx="964962" cy="83356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en-GB" altLang="en-US" sz="1000" dirty="0" smtClean="0"/>
              <a:t>MnO</a:t>
            </a:r>
            <a:r>
              <a:rPr lang="en-GB" altLang="en-US" sz="1000" baseline="-25000" dirty="0" smtClean="0"/>
              <a:t>4</a:t>
            </a:r>
            <a:r>
              <a:rPr lang="en-GB" altLang="en-US" sz="1000" baseline="30000" dirty="0" smtClean="0"/>
              <a:t>-</a:t>
            </a:r>
            <a:r>
              <a:rPr lang="en-GB" altLang="en-US" sz="1000" dirty="0" smtClean="0"/>
              <a:t>/H</a:t>
            </a:r>
            <a:r>
              <a:rPr lang="en-GB" altLang="en-US" sz="1000" baseline="30000" dirty="0" smtClean="0"/>
              <a:t>+</a:t>
            </a:r>
            <a:r>
              <a:rPr lang="en-GB" altLang="en-US" sz="1000" dirty="0" smtClean="0"/>
              <a:t> </a:t>
            </a:r>
          </a:p>
          <a:p>
            <a:pPr algn="ctr" eaLnBrk="1" hangingPunct="1">
              <a:spcBef>
                <a:spcPts val="0"/>
              </a:spcBef>
            </a:pPr>
            <a:r>
              <a:rPr lang="en-GB" altLang="en-US" sz="1000" dirty="0" smtClean="0"/>
              <a:t>or </a:t>
            </a:r>
            <a:br>
              <a:rPr lang="en-GB" altLang="en-US" sz="1000" dirty="0" smtClean="0"/>
            </a:br>
            <a:r>
              <a:rPr lang="en-GB" altLang="en-US" sz="1000" dirty="0" smtClean="0"/>
              <a:t>Cr</a:t>
            </a:r>
            <a:r>
              <a:rPr lang="en-GB" altLang="en-US" sz="1000" baseline="-25000" dirty="0" smtClean="0"/>
              <a:t>2</a:t>
            </a:r>
            <a:r>
              <a:rPr lang="en-GB" altLang="en-US" sz="1000" dirty="0" smtClean="0"/>
              <a:t>O</a:t>
            </a:r>
            <a:r>
              <a:rPr lang="en-GB" altLang="en-US" sz="1000" baseline="-25000" dirty="0" smtClean="0"/>
              <a:t>7</a:t>
            </a:r>
            <a:r>
              <a:rPr lang="en-GB" altLang="en-US" sz="1000" baseline="30000" dirty="0" smtClean="0"/>
              <a:t>2-</a:t>
            </a:r>
            <a:r>
              <a:rPr lang="en-GB" altLang="en-US" sz="1000" dirty="0" smtClean="0"/>
              <a:t>/ H</a:t>
            </a:r>
            <a:r>
              <a:rPr lang="en-GB" altLang="en-US" sz="1000" baseline="30000" dirty="0" smtClean="0"/>
              <a:t>+</a:t>
            </a:r>
            <a:endParaRPr lang="en-US" altLang="en-US" sz="1000" baseline="30000" dirty="0" smtClean="0"/>
          </a:p>
          <a:p>
            <a:pPr algn="ctr" eaLnBrk="1" hangingPunct="1">
              <a:spcBef>
                <a:spcPts val="500"/>
              </a:spcBef>
            </a:pPr>
            <a:r>
              <a:rPr lang="en-US" altLang="en-US" sz="1400" b="1" baseline="30000" dirty="0" smtClean="0"/>
              <a:t>heat,</a:t>
            </a:r>
            <a:r>
              <a:rPr lang="en-US" altLang="en-US" sz="1400" b="1" dirty="0" smtClean="0"/>
              <a:t> </a:t>
            </a:r>
            <a:r>
              <a:rPr lang="en-US" altLang="en-US" sz="1400" b="1" baseline="30000" dirty="0" smtClean="0"/>
              <a:t>DISTIL</a:t>
            </a:r>
            <a:endParaRPr lang="en-GB" altLang="en-US" sz="1400" b="1" baseline="30000" dirty="0" smtClean="0"/>
          </a:p>
        </p:txBody>
      </p:sp>
      <p:sp>
        <p:nvSpPr>
          <p:cNvPr id="63" name="Text Box 18"/>
          <p:cNvSpPr txBox="1">
            <a:spLocks noChangeArrowheads="1"/>
          </p:cNvSpPr>
          <p:nvPr/>
        </p:nvSpPr>
        <p:spPr bwMode="auto">
          <a:xfrm>
            <a:off x="5727281" y="1408917"/>
            <a:ext cx="855662" cy="905376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en-GB" altLang="en-US" sz="1000" dirty="0" smtClean="0"/>
              <a:t>MnO</a:t>
            </a:r>
            <a:r>
              <a:rPr lang="en-GB" altLang="en-US" sz="1000" baseline="-25000" dirty="0" smtClean="0"/>
              <a:t>4</a:t>
            </a:r>
            <a:r>
              <a:rPr lang="en-GB" altLang="en-US" sz="1000" baseline="30000" dirty="0" smtClean="0"/>
              <a:t>-</a:t>
            </a:r>
            <a:r>
              <a:rPr lang="en-GB" altLang="en-US" sz="1000" dirty="0" smtClean="0"/>
              <a:t>/H</a:t>
            </a:r>
            <a:r>
              <a:rPr lang="en-GB" altLang="en-US" sz="1000" baseline="30000" dirty="0" smtClean="0"/>
              <a:t>+</a:t>
            </a:r>
            <a:r>
              <a:rPr lang="en-GB" altLang="en-US" sz="1000" dirty="0" smtClean="0"/>
              <a:t> </a:t>
            </a:r>
          </a:p>
          <a:p>
            <a:pPr algn="ctr" eaLnBrk="1" hangingPunct="1">
              <a:spcBef>
                <a:spcPts val="0"/>
              </a:spcBef>
            </a:pPr>
            <a:r>
              <a:rPr lang="en-GB" altLang="en-US" sz="1000" dirty="0" smtClean="0"/>
              <a:t>or </a:t>
            </a:r>
          </a:p>
          <a:p>
            <a:pPr algn="ctr" eaLnBrk="1" hangingPunct="1">
              <a:spcBef>
                <a:spcPts val="0"/>
              </a:spcBef>
            </a:pPr>
            <a:r>
              <a:rPr lang="en-GB" altLang="en-US" sz="1000" dirty="0" smtClean="0"/>
              <a:t>Cr</a:t>
            </a:r>
            <a:r>
              <a:rPr lang="en-GB" altLang="en-US" sz="1000" baseline="-25000" dirty="0" smtClean="0"/>
              <a:t>2</a:t>
            </a:r>
            <a:r>
              <a:rPr lang="en-GB" altLang="en-US" sz="1000" dirty="0" smtClean="0"/>
              <a:t>O</a:t>
            </a:r>
            <a:r>
              <a:rPr lang="en-GB" altLang="en-US" sz="1000" baseline="-25000" dirty="0" smtClean="0"/>
              <a:t>7</a:t>
            </a:r>
            <a:r>
              <a:rPr lang="en-GB" altLang="en-US" sz="1000" baseline="30000" dirty="0" smtClean="0"/>
              <a:t>2-</a:t>
            </a:r>
            <a:r>
              <a:rPr lang="en-GB" altLang="en-US" sz="1000" dirty="0" smtClean="0"/>
              <a:t>/ H</a:t>
            </a:r>
            <a:r>
              <a:rPr lang="en-GB" altLang="en-US" sz="1000" baseline="30000" dirty="0" smtClean="0"/>
              <a:t>+</a:t>
            </a:r>
            <a:endParaRPr lang="en-US" altLang="en-US" sz="1000" dirty="0"/>
          </a:p>
          <a:p>
            <a:pPr algn="ctr" eaLnBrk="1" hangingPunct="1">
              <a:spcBef>
                <a:spcPts val="500"/>
              </a:spcBef>
            </a:pPr>
            <a:r>
              <a:rPr lang="en-US" altLang="en-US" sz="1400" b="1" baseline="30000" dirty="0" smtClean="0"/>
              <a:t>heat, REFLUX</a:t>
            </a:r>
            <a:endParaRPr lang="en-GB" altLang="en-US" sz="1400" b="1" baseline="30000" dirty="0" smtClean="0"/>
          </a:p>
        </p:txBody>
      </p:sp>
      <p:sp>
        <p:nvSpPr>
          <p:cNvPr id="64" name="Text Box 18"/>
          <p:cNvSpPr txBox="1">
            <a:spLocks noChangeArrowheads="1"/>
          </p:cNvSpPr>
          <p:nvPr/>
        </p:nvSpPr>
        <p:spPr bwMode="auto">
          <a:xfrm>
            <a:off x="3991967" y="3038062"/>
            <a:ext cx="855662" cy="76174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en-GB" altLang="en-US" sz="1000" dirty="0" smtClean="0"/>
              <a:t>MnO</a:t>
            </a:r>
            <a:r>
              <a:rPr lang="en-GB" altLang="en-US" sz="1000" baseline="-25000" dirty="0" smtClean="0"/>
              <a:t>4</a:t>
            </a:r>
            <a:r>
              <a:rPr lang="en-GB" altLang="en-US" sz="1000" baseline="30000" dirty="0" smtClean="0"/>
              <a:t>-</a:t>
            </a:r>
            <a:r>
              <a:rPr lang="en-GB" altLang="en-US" sz="1000" dirty="0" smtClean="0"/>
              <a:t>/H</a:t>
            </a:r>
            <a:r>
              <a:rPr lang="en-GB" altLang="en-US" sz="1000" baseline="30000" dirty="0" smtClean="0"/>
              <a:t>+</a:t>
            </a:r>
            <a:r>
              <a:rPr lang="en-GB" altLang="en-US" sz="1000" dirty="0" smtClean="0"/>
              <a:t> </a:t>
            </a:r>
          </a:p>
          <a:p>
            <a:pPr algn="ctr" eaLnBrk="1" hangingPunct="1">
              <a:spcBef>
                <a:spcPts val="0"/>
              </a:spcBef>
            </a:pPr>
            <a:r>
              <a:rPr lang="en-GB" altLang="en-US" sz="1000" dirty="0" smtClean="0"/>
              <a:t>or </a:t>
            </a:r>
          </a:p>
          <a:p>
            <a:pPr algn="ctr" eaLnBrk="1" hangingPunct="1">
              <a:spcBef>
                <a:spcPts val="0"/>
              </a:spcBef>
            </a:pPr>
            <a:r>
              <a:rPr lang="en-GB" altLang="en-US" sz="1000" dirty="0" smtClean="0"/>
              <a:t>Cr</a:t>
            </a:r>
            <a:r>
              <a:rPr lang="en-GB" altLang="en-US" sz="1000" baseline="-25000" dirty="0" smtClean="0"/>
              <a:t>2</a:t>
            </a:r>
            <a:r>
              <a:rPr lang="en-GB" altLang="en-US" sz="1000" dirty="0" smtClean="0"/>
              <a:t>O</a:t>
            </a:r>
            <a:r>
              <a:rPr lang="en-GB" altLang="en-US" sz="1000" baseline="-25000" dirty="0" smtClean="0"/>
              <a:t>7</a:t>
            </a:r>
            <a:r>
              <a:rPr lang="en-GB" altLang="en-US" sz="1000" baseline="30000" dirty="0" smtClean="0"/>
              <a:t>2-</a:t>
            </a:r>
            <a:r>
              <a:rPr lang="en-GB" altLang="en-US" sz="1000" dirty="0" smtClean="0"/>
              <a:t>/ H</a:t>
            </a:r>
            <a:r>
              <a:rPr lang="en-GB" altLang="en-US" sz="1000" baseline="30000" dirty="0" smtClean="0"/>
              <a:t>+</a:t>
            </a:r>
            <a:endParaRPr lang="en-US" altLang="en-US" sz="1000" dirty="0"/>
          </a:p>
          <a:p>
            <a:pPr algn="ctr" eaLnBrk="1" hangingPunct="1">
              <a:spcBef>
                <a:spcPts val="500"/>
              </a:spcBef>
            </a:pPr>
            <a:r>
              <a:rPr lang="en-US" altLang="en-US" sz="1400" b="1" baseline="30000" dirty="0" smtClean="0"/>
              <a:t>REFLUX</a:t>
            </a:r>
            <a:endParaRPr lang="en-GB" altLang="en-US" sz="1400" b="1" baseline="30000" dirty="0" smtClean="0"/>
          </a:p>
        </p:txBody>
      </p:sp>
      <p:sp>
        <p:nvSpPr>
          <p:cNvPr id="65" name="Rectangle 73"/>
          <p:cNvSpPr>
            <a:spLocks noChangeArrowheads="1"/>
          </p:cNvSpPr>
          <p:nvPr/>
        </p:nvSpPr>
        <p:spPr bwMode="auto">
          <a:xfrm>
            <a:off x="6948488" y="5960474"/>
            <a:ext cx="360362" cy="360362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66" name="Text Box 74"/>
          <p:cNvSpPr txBox="1">
            <a:spLocks noChangeArrowheads="1"/>
          </p:cNvSpPr>
          <p:nvPr/>
        </p:nvSpPr>
        <p:spPr bwMode="auto">
          <a:xfrm>
            <a:off x="7502053" y="6026641"/>
            <a:ext cx="9350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 dirty="0" smtClean="0"/>
              <a:t>addition</a:t>
            </a:r>
            <a:endParaRPr lang="en-US" altLang="en-US" sz="1200" dirty="0"/>
          </a:p>
        </p:txBody>
      </p:sp>
      <p:sp>
        <p:nvSpPr>
          <p:cNvPr id="68" name="Text Box 62"/>
          <p:cNvSpPr txBox="1">
            <a:spLocks noChangeArrowheads="1"/>
          </p:cNvSpPr>
          <p:nvPr/>
        </p:nvSpPr>
        <p:spPr bwMode="auto">
          <a:xfrm>
            <a:off x="2106988" y="3080175"/>
            <a:ext cx="700060" cy="344128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3600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000" dirty="0" err="1" smtClean="0"/>
              <a:t>NaOH</a:t>
            </a:r>
            <a:r>
              <a:rPr lang="en-GB" altLang="en-US" sz="1000" dirty="0" smtClean="0"/>
              <a:t>/ KOH (aqueous)</a:t>
            </a:r>
            <a:endParaRPr lang="en-US" altLang="en-US" sz="1000" dirty="0"/>
          </a:p>
        </p:txBody>
      </p:sp>
      <p:sp>
        <p:nvSpPr>
          <p:cNvPr id="69" name="Freeform 36"/>
          <p:cNvSpPr>
            <a:spLocks/>
          </p:cNvSpPr>
          <p:nvPr/>
        </p:nvSpPr>
        <p:spPr bwMode="auto">
          <a:xfrm rot="21217660">
            <a:off x="3085878" y="1867426"/>
            <a:ext cx="1987315" cy="802134"/>
          </a:xfrm>
          <a:custGeom>
            <a:avLst/>
            <a:gdLst>
              <a:gd name="T0" fmla="*/ 1296988 w 817"/>
              <a:gd name="T1" fmla="*/ 1584325 h 1799"/>
              <a:gd name="T2" fmla="*/ 720725 w 817"/>
              <a:gd name="T3" fmla="*/ 2592388 h 1799"/>
              <a:gd name="T4" fmla="*/ 0 w 817"/>
              <a:gd name="T5" fmla="*/ 0 h 17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17" h="1799">
                <a:moveTo>
                  <a:pt x="817" y="998"/>
                </a:moveTo>
                <a:cubicBezTo>
                  <a:pt x="703" y="1398"/>
                  <a:pt x="590" y="1799"/>
                  <a:pt x="454" y="1633"/>
                </a:cubicBezTo>
                <a:cubicBezTo>
                  <a:pt x="318" y="1467"/>
                  <a:pt x="159" y="73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70" name="Text Box 52"/>
          <p:cNvSpPr txBox="1">
            <a:spLocks noChangeArrowheads="1"/>
          </p:cNvSpPr>
          <p:nvPr/>
        </p:nvSpPr>
        <p:spPr bwMode="auto">
          <a:xfrm>
            <a:off x="4602250" y="2274288"/>
            <a:ext cx="790559" cy="553998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000" dirty="0" smtClean="0"/>
              <a:t>NaBH</a:t>
            </a:r>
            <a:r>
              <a:rPr lang="en-GB" altLang="en-US" sz="1000" baseline="-25000" dirty="0" smtClean="0"/>
              <a:t>4  </a:t>
            </a:r>
            <a:r>
              <a:rPr lang="en-GB" altLang="en-US" sz="1000" dirty="0" smtClean="0"/>
              <a:t>in alkaline conditions </a:t>
            </a:r>
            <a:endParaRPr lang="en-US" altLang="en-US" sz="1000" dirty="0"/>
          </a:p>
        </p:txBody>
      </p:sp>
      <p:sp>
        <p:nvSpPr>
          <p:cNvPr id="71" name="Freeform 41"/>
          <p:cNvSpPr>
            <a:spLocks/>
          </p:cNvSpPr>
          <p:nvPr/>
        </p:nvSpPr>
        <p:spPr bwMode="auto">
          <a:xfrm>
            <a:off x="207293" y="1789790"/>
            <a:ext cx="2142514" cy="4057896"/>
          </a:xfrm>
          <a:custGeom>
            <a:avLst/>
            <a:gdLst>
              <a:gd name="T0" fmla="*/ 2220912 w 1399"/>
              <a:gd name="T1" fmla="*/ 0 h 1595"/>
              <a:gd name="T2" fmla="*/ 565150 w 1399"/>
              <a:gd name="T3" fmla="*/ 576263 h 1595"/>
              <a:gd name="T4" fmla="*/ 276225 w 1399"/>
              <a:gd name="T5" fmla="*/ 2232025 h 1595"/>
              <a:gd name="T6" fmla="*/ 2220912 w 1399"/>
              <a:gd name="T7" fmla="*/ 2376488 h 15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99" h="1595">
                <a:moveTo>
                  <a:pt x="1399" y="0"/>
                </a:moveTo>
                <a:cubicBezTo>
                  <a:pt x="979" y="64"/>
                  <a:pt x="560" y="129"/>
                  <a:pt x="356" y="363"/>
                </a:cubicBezTo>
                <a:cubicBezTo>
                  <a:pt x="152" y="597"/>
                  <a:pt x="0" y="1217"/>
                  <a:pt x="174" y="1406"/>
                </a:cubicBezTo>
                <a:cubicBezTo>
                  <a:pt x="348" y="1595"/>
                  <a:pt x="873" y="1546"/>
                  <a:pt x="1399" y="149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72" name="Text Box 61"/>
          <p:cNvSpPr txBox="1">
            <a:spLocks noChangeArrowheads="1"/>
          </p:cNvSpPr>
          <p:nvPr/>
        </p:nvSpPr>
        <p:spPr bwMode="auto">
          <a:xfrm rot="18078906">
            <a:off x="-61686" y="4767742"/>
            <a:ext cx="972903" cy="34412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square" lIns="0" tIns="0" rIns="0" bIns="3600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000" b="1" dirty="0" err="1" smtClean="0"/>
              <a:t>DEHYDRATIONc</a:t>
            </a:r>
            <a:r>
              <a:rPr lang="en-GB" altLang="en-US" sz="1000" dirty="0" err="1" smtClean="0"/>
              <a:t>onc</a:t>
            </a:r>
            <a:r>
              <a:rPr lang="en-GB" altLang="en-US" sz="1000" dirty="0" smtClean="0"/>
              <a:t> H</a:t>
            </a:r>
            <a:r>
              <a:rPr lang="en-GB" altLang="en-US" sz="1000" baseline="-25000" dirty="0" smtClean="0"/>
              <a:t>2</a:t>
            </a:r>
            <a:r>
              <a:rPr lang="en-GB" altLang="en-US" sz="1000" dirty="0" smtClean="0"/>
              <a:t>SO</a:t>
            </a:r>
            <a:r>
              <a:rPr lang="en-GB" altLang="en-US" sz="1000" baseline="-25000" dirty="0" smtClean="0"/>
              <a:t>4</a:t>
            </a:r>
            <a:r>
              <a:rPr lang="en-GB" altLang="en-US" sz="1000" dirty="0" smtClean="0"/>
              <a:t> </a:t>
            </a:r>
            <a:endParaRPr lang="en-US" altLang="en-US" sz="1000" dirty="0"/>
          </a:p>
        </p:txBody>
      </p:sp>
      <p:sp>
        <p:nvSpPr>
          <p:cNvPr id="73" name="Line 29"/>
          <p:cNvSpPr>
            <a:spLocks noChangeShapeType="1"/>
          </p:cNvSpPr>
          <p:nvPr/>
        </p:nvSpPr>
        <p:spPr bwMode="auto">
          <a:xfrm flipH="1" flipV="1">
            <a:off x="7288694" y="1154067"/>
            <a:ext cx="0" cy="10361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74" name="Text Box 57"/>
          <p:cNvSpPr txBox="1">
            <a:spLocks noChangeArrowheads="1"/>
          </p:cNvSpPr>
          <p:nvPr/>
        </p:nvSpPr>
        <p:spPr bwMode="auto">
          <a:xfrm>
            <a:off x="7353947" y="4226549"/>
            <a:ext cx="792163" cy="188913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3600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000" dirty="0" smtClean="0"/>
              <a:t>SOCl</a:t>
            </a:r>
            <a:r>
              <a:rPr lang="en-GB" altLang="en-US" sz="1000" baseline="-25000" dirty="0" smtClean="0"/>
              <a:t>2</a:t>
            </a:r>
            <a:r>
              <a:rPr lang="en-GB" altLang="en-US" sz="1000" dirty="0" smtClean="0"/>
              <a:t> </a:t>
            </a:r>
            <a:endParaRPr lang="en-US" alt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2607768" y="6569969"/>
            <a:ext cx="6670503" cy="288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200" dirty="0" smtClean="0"/>
              <a:t>EDITED from </a:t>
            </a:r>
            <a:r>
              <a:rPr lang="en-NZ" sz="1200" dirty="0"/>
              <a:t>http://www.rsc.org/learn-chemistry/resource/res00000644/organic-reaction-maps</a:t>
            </a:r>
          </a:p>
        </p:txBody>
      </p:sp>
      <p:sp>
        <p:nvSpPr>
          <p:cNvPr id="77" name="Freeform 23"/>
          <p:cNvSpPr>
            <a:spLocks/>
          </p:cNvSpPr>
          <p:nvPr/>
        </p:nvSpPr>
        <p:spPr bwMode="auto">
          <a:xfrm rot="10607844" flipH="1">
            <a:off x="7781133" y="2315622"/>
            <a:ext cx="319545" cy="2820343"/>
          </a:xfrm>
          <a:custGeom>
            <a:avLst/>
            <a:gdLst>
              <a:gd name="T0" fmla="*/ 360363 w 673"/>
              <a:gd name="T1" fmla="*/ 2089150 h 1316"/>
              <a:gd name="T2" fmla="*/ 1008063 w 673"/>
              <a:gd name="T3" fmla="*/ 1081088 h 1316"/>
              <a:gd name="T4" fmla="*/ 0 w 673"/>
              <a:gd name="T5" fmla="*/ 0 h 13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73" h="1316">
                <a:moveTo>
                  <a:pt x="227" y="1316"/>
                </a:moveTo>
                <a:cubicBezTo>
                  <a:pt x="450" y="1108"/>
                  <a:pt x="673" y="900"/>
                  <a:pt x="635" y="681"/>
                </a:cubicBezTo>
                <a:cubicBezTo>
                  <a:pt x="597" y="462"/>
                  <a:pt x="106" y="11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80" name="Text Box 57"/>
          <p:cNvSpPr txBox="1">
            <a:spLocks noChangeArrowheads="1"/>
          </p:cNvSpPr>
          <p:nvPr/>
        </p:nvSpPr>
        <p:spPr bwMode="auto">
          <a:xfrm>
            <a:off x="6952782" y="1587426"/>
            <a:ext cx="792163" cy="188913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3600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000" dirty="0" smtClean="0"/>
              <a:t>NH</a:t>
            </a:r>
            <a:r>
              <a:rPr lang="en-GB" altLang="en-US" sz="1000" baseline="-25000" dirty="0" smtClean="0"/>
              <a:t>3 </a:t>
            </a:r>
            <a:r>
              <a:rPr lang="en-GB" altLang="en-US" sz="1000" dirty="0" smtClean="0"/>
              <a:t>heat </a:t>
            </a:r>
            <a:endParaRPr lang="en-US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900113" y="2919413"/>
            <a:ext cx="719137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propane</a:t>
            </a:r>
            <a:endParaRPr lang="en-US" altLang="en-US" sz="1200"/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2339975" y="4005263"/>
            <a:ext cx="1008063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chloropropane</a:t>
            </a:r>
            <a:endParaRPr lang="en-US" altLang="en-US" sz="1200"/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2339975" y="2792413"/>
            <a:ext cx="1152525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propan-2-ol</a:t>
            </a:r>
            <a:endParaRPr lang="en-US" altLang="en-US" sz="1200"/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6300788" y="4076700"/>
            <a:ext cx="1223962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ethyl propanoate</a:t>
            </a:r>
            <a:endParaRPr lang="en-US" altLang="en-US" sz="1200"/>
          </a:p>
        </p:txBody>
      </p:sp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6300788" y="2852738"/>
            <a:ext cx="10795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propanoic acid</a:t>
            </a:r>
            <a:endParaRPr lang="en-US" altLang="en-US" sz="1200"/>
          </a:p>
        </p:txBody>
      </p: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6300788" y="1916113"/>
            <a:ext cx="10795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propanamide</a:t>
            </a:r>
            <a:endParaRPr lang="en-US" altLang="en-US" sz="1200"/>
          </a:p>
        </p:txBody>
      </p:sp>
      <p:sp>
        <p:nvSpPr>
          <p:cNvPr id="5129" name="Text Box 11"/>
          <p:cNvSpPr txBox="1">
            <a:spLocks noChangeArrowheads="1"/>
          </p:cNvSpPr>
          <p:nvPr/>
        </p:nvSpPr>
        <p:spPr bwMode="auto">
          <a:xfrm>
            <a:off x="4356100" y="4365625"/>
            <a:ext cx="863600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propanone</a:t>
            </a:r>
            <a:endParaRPr lang="en-US" altLang="en-US" sz="1200"/>
          </a:p>
        </p:txBody>
      </p:sp>
      <p:sp>
        <p:nvSpPr>
          <p:cNvPr id="5130" name="Text Box 12"/>
          <p:cNvSpPr txBox="1">
            <a:spLocks noChangeArrowheads="1"/>
          </p:cNvSpPr>
          <p:nvPr/>
        </p:nvSpPr>
        <p:spPr bwMode="auto">
          <a:xfrm>
            <a:off x="4356100" y="2205038"/>
            <a:ext cx="719138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propanal</a:t>
            </a:r>
            <a:endParaRPr lang="en-US" altLang="en-US" sz="1200"/>
          </a:p>
        </p:txBody>
      </p:sp>
      <p:sp>
        <p:nvSpPr>
          <p:cNvPr id="5131" name="Text Box 13"/>
          <p:cNvSpPr txBox="1">
            <a:spLocks noChangeArrowheads="1"/>
          </p:cNvSpPr>
          <p:nvPr/>
        </p:nvSpPr>
        <p:spPr bwMode="auto">
          <a:xfrm>
            <a:off x="2339975" y="1773238"/>
            <a:ext cx="8636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propan-1-ol</a:t>
            </a:r>
            <a:endParaRPr lang="en-US" altLang="en-US" sz="1200"/>
          </a:p>
        </p:txBody>
      </p:sp>
      <p:sp>
        <p:nvSpPr>
          <p:cNvPr id="5132" name="Text Box 14"/>
          <p:cNvSpPr txBox="1">
            <a:spLocks noChangeArrowheads="1"/>
          </p:cNvSpPr>
          <p:nvPr/>
        </p:nvSpPr>
        <p:spPr bwMode="auto">
          <a:xfrm>
            <a:off x="2339975" y="908050"/>
            <a:ext cx="936625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propylamine</a:t>
            </a:r>
            <a:endParaRPr lang="en-US" altLang="en-US" sz="1200"/>
          </a:p>
        </p:txBody>
      </p:sp>
      <p:sp>
        <p:nvSpPr>
          <p:cNvPr id="5133" name="Text Box 15"/>
          <p:cNvSpPr txBox="1">
            <a:spLocks noChangeArrowheads="1"/>
          </p:cNvSpPr>
          <p:nvPr/>
        </p:nvSpPr>
        <p:spPr bwMode="auto">
          <a:xfrm>
            <a:off x="2339975" y="5229225"/>
            <a:ext cx="719138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propene</a:t>
            </a:r>
            <a:endParaRPr lang="en-US" altLang="en-US" sz="1200"/>
          </a:p>
        </p:txBody>
      </p:sp>
      <p:sp>
        <p:nvSpPr>
          <p:cNvPr id="5135" name="Text Box 17"/>
          <p:cNvSpPr txBox="1">
            <a:spLocks noChangeArrowheads="1"/>
          </p:cNvSpPr>
          <p:nvPr/>
        </p:nvSpPr>
        <p:spPr bwMode="auto">
          <a:xfrm>
            <a:off x="6300788" y="5084763"/>
            <a:ext cx="1395412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propanoyl chloride</a:t>
            </a:r>
            <a:endParaRPr lang="en-US" altLang="en-US" sz="1200"/>
          </a:p>
        </p:txBody>
      </p:sp>
      <p:sp>
        <p:nvSpPr>
          <p:cNvPr id="5136" name="Text Box 19"/>
          <p:cNvSpPr txBox="1">
            <a:spLocks noChangeArrowheads="1"/>
          </p:cNvSpPr>
          <p:nvPr/>
        </p:nvSpPr>
        <p:spPr bwMode="auto">
          <a:xfrm>
            <a:off x="3348038" y="4868863"/>
            <a:ext cx="1152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/>
          </a:p>
        </p:txBody>
      </p:sp>
      <p:sp>
        <p:nvSpPr>
          <p:cNvPr id="5137" name="Text Box 22"/>
          <p:cNvSpPr txBox="1">
            <a:spLocks noChangeArrowheads="1"/>
          </p:cNvSpPr>
          <p:nvPr/>
        </p:nvSpPr>
        <p:spPr bwMode="auto">
          <a:xfrm>
            <a:off x="684213" y="260350"/>
            <a:ext cx="813625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dirty="0"/>
              <a:t>Task </a:t>
            </a:r>
            <a:r>
              <a:rPr lang="en-GB" altLang="en-US" dirty="0" smtClean="0"/>
              <a:t>1. </a:t>
            </a:r>
            <a:r>
              <a:rPr lang="en-GB" altLang="en-US" dirty="0"/>
              <a:t>Draw </a:t>
            </a:r>
            <a:r>
              <a:rPr lang="en-GB" altLang="en-US" dirty="0" smtClean="0"/>
              <a:t>the structural formula for the following organic substances</a:t>
            </a:r>
            <a:endParaRPr lang="en-US" altLang="en-US" dirty="0"/>
          </a:p>
        </p:txBody>
      </p:sp>
      <p:sp>
        <p:nvSpPr>
          <p:cNvPr id="17" name="Rectangle 16"/>
          <p:cNvSpPr/>
          <p:nvPr/>
        </p:nvSpPr>
        <p:spPr>
          <a:xfrm>
            <a:off x="2479653" y="6453336"/>
            <a:ext cx="6670503" cy="288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200" dirty="0" smtClean="0"/>
              <a:t>EDITED from </a:t>
            </a:r>
            <a:r>
              <a:rPr lang="en-NZ" sz="1200" dirty="0"/>
              <a:t>http://www.rsc.org/learn-chemistry/resource/res00000644/organic-reaction-maps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882650" y="2789238"/>
            <a:ext cx="719138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propane</a:t>
            </a:r>
            <a:endParaRPr lang="en-US" altLang="en-US" sz="1200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322513" y="3644900"/>
            <a:ext cx="1008062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chloropropane</a:t>
            </a:r>
            <a:endParaRPr lang="en-US" altLang="en-US" sz="120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322513" y="2662238"/>
            <a:ext cx="1152525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propan-2-ol</a:t>
            </a:r>
            <a:endParaRPr lang="en-US" altLang="en-US" sz="120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283325" y="3644900"/>
            <a:ext cx="1223963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ethyl propanoate</a:t>
            </a:r>
            <a:endParaRPr lang="en-US" altLang="en-US" sz="1200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283325" y="2492375"/>
            <a:ext cx="1166813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propanoic acid</a:t>
            </a:r>
            <a:endParaRPr lang="en-US" altLang="en-US" sz="1200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6283325" y="1268413"/>
            <a:ext cx="10795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propanamide</a:t>
            </a:r>
            <a:endParaRPr lang="en-US" altLang="en-US" sz="1200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4338638" y="4235450"/>
            <a:ext cx="863600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propanone</a:t>
            </a:r>
            <a:endParaRPr lang="en-US" altLang="en-US" sz="1200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338638" y="2074863"/>
            <a:ext cx="719137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propanal</a:t>
            </a:r>
            <a:endParaRPr lang="en-US" altLang="en-US" sz="1200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322513" y="1643063"/>
            <a:ext cx="8636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propan-1-ol</a:t>
            </a:r>
            <a:endParaRPr lang="en-US" altLang="en-US" sz="1200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2322513" y="777875"/>
            <a:ext cx="936625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propylamine</a:t>
            </a:r>
            <a:endParaRPr lang="en-US" altLang="en-US" sz="1200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2322513" y="5368925"/>
            <a:ext cx="719137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propene</a:t>
            </a:r>
            <a:endParaRPr lang="en-US" altLang="en-US" sz="1200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6283325" y="4797425"/>
            <a:ext cx="1395413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propanoyl chloride</a:t>
            </a:r>
            <a:endParaRPr lang="en-US" altLang="en-US" sz="1200"/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3330575" y="4738688"/>
            <a:ext cx="1152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/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84213" y="260350"/>
            <a:ext cx="7272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dirty="0"/>
              <a:t>Task </a:t>
            </a:r>
            <a:r>
              <a:rPr lang="en-GB" altLang="en-US" dirty="0" smtClean="0"/>
              <a:t>1. ANSWERS</a:t>
            </a:r>
            <a:endParaRPr lang="en-US" altLang="en-US" dirty="0"/>
          </a:p>
        </p:txBody>
      </p:sp>
      <p:graphicFrame>
        <p:nvGraphicFramePr>
          <p:cNvPr id="6162" name="Object 18"/>
          <p:cNvGraphicFramePr>
            <a:graphicFrameLocks noChangeAspect="1"/>
          </p:cNvGraphicFramePr>
          <p:nvPr/>
        </p:nvGraphicFramePr>
        <p:xfrm>
          <a:off x="2197100" y="3910013"/>
          <a:ext cx="1336675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8" name="CS ChemDraw Drawing" r:id="rId3" imgW="1440180" imgH="1173480" progId="ChemDraw.Document.5.0">
                  <p:embed/>
                </p:oleObj>
              </mc:Choice>
              <mc:Fallback>
                <p:oleObj name="CS ChemDraw Drawing" r:id="rId3" imgW="1440180" imgH="1173480" progId="ChemDraw.Document.5.0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7100" y="3910013"/>
                        <a:ext cx="1336675" cy="109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63" name="Object 19"/>
          <p:cNvGraphicFramePr>
            <a:graphicFrameLocks noChangeAspect="1"/>
          </p:cNvGraphicFramePr>
          <p:nvPr/>
        </p:nvGraphicFramePr>
        <p:xfrm>
          <a:off x="622300" y="3081338"/>
          <a:ext cx="1212850" cy="31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9" name="CS ChemDraw Drawing" r:id="rId5" imgW="1178560" imgH="304800" progId="ChemDraw.Document.5.0">
                  <p:embed/>
                </p:oleObj>
              </mc:Choice>
              <mc:Fallback>
                <p:oleObj name="CS ChemDraw Drawing" r:id="rId5" imgW="1178560" imgH="304800" progId="ChemDraw.Document.5.0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300" y="3081338"/>
                        <a:ext cx="1212850" cy="312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64" name="Object 20"/>
          <p:cNvGraphicFramePr>
            <a:graphicFrameLocks noChangeAspect="1"/>
          </p:cNvGraphicFramePr>
          <p:nvPr/>
        </p:nvGraphicFramePr>
        <p:xfrm>
          <a:off x="1979613" y="5645150"/>
          <a:ext cx="1296987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0" name="CS ChemDraw Drawing" r:id="rId7" imgW="1178560" imgH="276860" progId="ChemDraw.Document.5.0">
                  <p:embed/>
                </p:oleObj>
              </mc:Choice>
              <mc:Fallback>
                <p:oleObj name="CS ChemDraw Drawing" r:id="rId7" imgW="1178560" imgH="276860" progId="ChemDraw.Document.5.0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5645150"/>
                        <a:ext cx="1296987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65" name="Object 21"/>
          <p:cNvGraphicFramePr>
            <a:graphicFrameLocks noChangeAspect="1"/>
          </p:cNvGraphicFramePr>
          <p:nvPr/>
        </p:nvGraphicFramePr>
        <p:xfrm>
          <a:off x="2393950" y="2905125"/>
          <a:ext cx="1098550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1" name="CS ChemDraw Drawing" r:id="rId9" imgW="1178560" imgH="553720" progId="ChemDraw.Document.5.0">
                  <p:embed/>
                </p:oleObj>
              </mc:Choice>
              <mc:Fallback>
                <p:oleObj name="CS ChemDraw Drawing" r:id="rId9" imgW="1178560" imgH="553720" progId="ChemDraw.Document.5.0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3950" y="2905125"/>
                        <a:ext cx="1098550" cy="515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66" name="Object 22"/>
          <p:cNvGraphicFramePr>
            <a:graphicFrameLocks noChangeAspect="1"/>
          </p:cNvGraphicFramePr>
          <p:nvPr/>
        </p:nvGraphicFramePr>
        <p:xfrm>
          <a:off x="2144713" y="1939925"/>
          <a:ext cx="1274762" cy="28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2" name="CS ChemDraw Drawing" r:id="rId11" imgW="1503680" imgH="304800" progId="ChemDraw.Document.5.0">
                  <p:embed/>
                </p:oleObj>
              </mc:Choice>
              <mc:Fallback>
                <p:oleObj name="CS ChemDraw Drawing" r:id="rId11" imgW="1503680" imgH="304800" progId="ChemDraw.Document.5.0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4713" y="1939925"/>
                        <a:ext cx="1274762" cy="28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67" name="Object 23"/>
          <p:cNvGraphicFramePr>
            <a:graphicFrameLocks noChangeAspect="1"/>
          </p:cNvGraphicFramePr>
          <p:nvPr/>
        </p:nvGraphicFramePr>
        <p:xfrm>
          <a:off x="1989138" y="1076325"/>
          <a:ext cx="1601787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3" name="CS ChemDraw Drawing" r:id="rId13" imgW="1559560" imgH="304800" progId="ChemDraw.Document.5.0">
                  <p:embed/>
                </p:oleObj>
              </mc:Choice>
              <mc:Fallback>
                <p:oleObj name="CS ChemDraw Drawing" r:id="rId13" imgW="1559560" imgH="304800" progId="ChemDraw.Document.5.0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9138" y="1076325"/>
                        <a:ext cx="1601787" cy="312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68" name="Object 24"/>
          <p:cNvGraphicFramePr>
            <a:graphicFrameLocks noChangeAspect="1"/>
          </p:cNvGraphicFramePr>
          <p:nvPr/>
        </p:nvGraphicFramePr>
        <p:xfrm>
          <a:off x="4067175" y="2362200"/>
          <a:ext cx="1271588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4" name="CS ChemDraw Drawing" r:id="rId15" imgW="1303020" imgH="683260" progId="ChemDraw.Document.5.0">
                  <p:embed/>
                </p:oleObj>
              </mc:Choice>
              <mc:Fallback>
                <p:oleObj name="CS ChemDraw Drawing" r:id="rId15" imgW="1303020" imgH="683260" progId="ChemDraw.Document.5.0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2362200"/>
                        <a:ext cx="1271588" cy="665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69" name="Object 25"/>
          <p:cNvGraphicFramePr>
            <a:graphicFrameLocks noChangeAspect="1"/>
          </p:cNvGraphicFramePr>
          <p:nvPr/>
        </p:nvGraphicFramePr>
        <p:xfrm>
          <a:off x="4356100" y="4522788"/>
          <a:ext cx="973138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5" name="CS ChemDraw Drawing" r:id="rId17" imgW="1076960" imgH="744220" progId="ChemDraw.Document.5.0">
                  <p:embed/>
                </p:oleObj>
              </mc:Choice>
              <mc:Fallback>
                <p:oleObj name="CS ChemDraw Drawing" r:id="rId17" imgW="1076960" imgH="744220" progId="ChemDraw.Document.5.0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4522788"/>
                        <a:ext cx="973138" cy="674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71" name="Object 27"/>
          <p:cNvGraphicFramePr>
            <a:graphicFrameLocks noChangeAspect="1"/>
          </p:cNvGraphicFramePr>
          <p:nvPr/>
        </p:nvGraphicFramePr>
        <p:xfrm>
          <a:off x="6138863" y="1557338"/>
          <a:ext cx="152876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6" name="CS ChemDraw Drawing" r:id="rId19" imgW="1559560" imgH="553720" progId="ChemDraw.Document.5.0">
                  <p:embed/>
                </p:oleObj>
              </mc:Choice>
              <mc:Fallback>
                <p:oleObj name="CS ChemDraw Drawing" r:id="rId19" imgW="1559560" imgH="553720" progId="ChemDraw.Document.5.0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8863" y="1557338"/>
                        <a:ext cx="1528762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72" name="Object 28"/>
          <p:cNvGraphicFramePr>
            <a:graphicFrameLocks noChangeAspect="1"/>
          </p:cNvGraphicFramePr>
          <p:nvPr/>
        </p:nvGraphicFramePr>
        <p:xfrm>
          <a:off x="6283325" y="2816225"/>
          <a:ext cx="1312863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7" name="CS ChemDraw Drawing" r:id="rId21" imgW="1391920" imgH="685800" progId="ChemDraw.Document.5.0">
                  <p:embed/>
                </p:oleObj>
              </mc:Choice>
              <mc:Fallback>
                <p:oleObj name="CS ChemDraw Drawing" r:id="rId21" imgW="1391920" imgH="685800" progId="ChemDraw.Document.5.0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3325" y="2816225"/>
                        <a:ext cx="1312863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73" name="Object 29"/>
          <p:cNvGraphicFramePr>
            <a:graphicFrameLocks noChangeAspect="1"/>
          </p:cNvGraphicFramePr>
          <p:nvPr/>
        </p:nvGraphicFramePr>
        <p:xfrm>
          <a:off x="6067425" y="3870325"/>
          <a:ext cx="2033588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8" name="CS ChemDraw Drawing" r:id="rId23" imgW="2209800" imgH="772160" progId="ChemDraw.Document.5.0">
                  <p:embed/>
                </p:oleObj>
              </mc:Choice>
              <mc:Fallback>
                <p:oleObj name="CS ChemDraw Drawing" r:id="rId23" imgW="2209800" imgH="772160" progId="ChemDraw.Document.5.0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7425" y="3870325"/>
                        <a:ext cx="2033588" cy="709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74" name="Object 30"/>
          <p:cNvGraphicFramePr>
            <a:graphicFrameLocks noChangeAspect="1"/>
          </p:cNvGraphicFramePr>
          <p:nvPr/>
        </p:nvGraphicFramePr>
        <p:xfrm>
          <a:off x="6372225" y="5065713"/>
          <a:ext cx="1219200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" name="CS ChemDraw Drawing" r:id="rId25" imgW="1328420" imgH="685800" progId="ChemDraw.Document.5.0">
                  <p:embed/>
                </p:oleObj>
              </mc:Choice>
              <mc:Fallback>
                <p:oleObj name="CS ChemDraw Drawing" r:id="rId25" imgW="1328420" imgH="685800" progId="ChemDraw.Document.5.0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5065713"/>
                        <a:ext cx="1219200" cy="630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8"/>
          <p:cNvSpPr/>
          <p:nvPr/>
        </p:nvSpPr>
        <p:spPr>
          <a:xfrm>
            <a:off x="2479653" y="6453336"/>
            <a:ext cx="6670503" cy="288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200" dirty="0" smtClean="0"/>
              <a:t>EDITED from </a:t>
            </a:r>
            <a:r>
              <a:rPr lang="en-NZ" sz="1200" dirty="0"/>
              <a:t>http://www.rsc.org/learn-chemistry/resource/res00000644/organic-reaction-maps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5"/>
          <p:cNvGraphicFramePr>
            <a:graphicFrameLocks noChangeAspect="1"/>
          </p:cNvGraphicFramePr>
          <p:nvPr/>
        </p:nvGraphicFramePr>
        <p:xfrm>
          <a:off x="2339975" y="3500438"/>
          <a:ext cx="993775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1" name="CS ChemDraw Drawing" r:id="rId3" imgW="1440180" imgH="1173480" progId="ChemDraw.Document.5.0">
                  <p:embed/>
                </p:oleObj>
              </mc:Choice>
              <mc:Fallback>
                <p:oleObj name="CS ChemDraw Drawing" r:id="rId3" imgW="1440180" imgH="1173480" progId="ChemDraw.Document.5.0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3500438"/>
                        <a:ext cx="993775" cy="811212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27"/>
          <p:cNvGraphicFramePr>
            <a:graphicFrameLocks noChangeAspect="1"/>
          </p:cNvGraphicFramePr>
          <p:nvPr/>
        </p:nvGraphicFramePr>
        <p:xfrm>
          <a:off x="611188" y="2852738"/>
          <a:ext cx="1069975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2" name="CS ChemDraw Drawing" r:id="rId5" imgW="1178560" imgH="304800" progId="ChemDraw.Document.5.0">
                  <p:embed/>
                </p:oleObj>
              </mc:Choice>
              <mc:Fallback>
                <p:oleObj name="CS ChemDraw Drawing" r:id="rId5" imgW="1178560" imgH="304800" progId="ChemDraw.Document.5.0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2852738"/>
                        <a:ext cx="1069975" cy="27622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28"/>
          <p:cNvGraphicFramePr>
            <a:graphicFrameLocks noChangeAspect="1"/>
          </p:cNvGraphicFramePr>
          <p:nvPr/>
        </p:nvGraphicFramePr>
        <p:xfrm>
          <a:off x="2339975" y="5229225"/>
          <a:ext cx="1008063" cy="23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3" name="CS ChemDraw Drawing" r:id="rId7" imgW="1178560" imgH="276860" progId="ChemDraw.Document.5.0">
                  <p:embed/>
                </p:oleObj>
              </mc:Choice>
              <mc:Fallback>
                <p:oleObj name="CS ChemDraw Drawing" r:id="rId7" imgW="1178560" imgH="276860" progId="ChemDraw.Document.5.0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5229225"/>
                        <a:ext cx="1008063" cy="23653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Object 29"/>
          <p:cNvGraphicFramePr>
            <a:graphicFrameLocks noChangeAspect="1"/>
          </p:cNvGraphicFramePr>
          <p:nvPr/>
        </p:nvGraphicFramePr>
        <p:xfrm>
          <a:off x="2339975" y="2492375"/>
          <a:ext cx="1069975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4" name="CS ChemDraw Drawing" r:id="rId9" imgW="1178560" imgH="553720" progId="ChemDraw.Document.5.0">
                  <p:embed/>
                </p:oleObj>
              </mc:Choice>
              <mc:Fallback>
                <p:oleObj name="CS ChemDraw Drawing" r:id="rId9" imgW="1178560" imgH="553720" progId="ChemDraw.Document.5.0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2492375"/>
                        <a:ext cx="1069975" cy="50323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Object 30"/>
          <p:cNvGraphicFramePr>
            <a:graphicFrameLocks noChangeAspect="1"/>
          </p:cNvGraphicFramePr>
          <p:nvPr/>
        </p:nvGraphicFramePr>
        <p:xfrm>
          <a:off x="2195513" y="1773238"/>
          <a:ext cx="1146175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5" name="CS ChemDraw Drawing" r:id="rId11" imgW="1503680" imgH="304800" progId="ChemDraw.Document.5.0">
                  <p:embed/>
                </p:oleObj>
              </mc:Choice>
              <mc:Fallback>
                <p:oleObj name="CS ChemDraw Drawing" r:id="rId11" imgW="1503680" imgH="304800" progId="ChemDraw.Document.5.0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1773238"/>
                        <a:ext cx="1146175" cy="2540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5" name="Object 31"/>
          <p:cNvGraphicFramePr>
            <a:graphicFrameLocks noChangeAspect="1"/>
          </p:cNvGraphicFramePr>
          <p:nvPr/>
        </p:nvGraphicFramePr>
        <p:xfrm>
          <a:off x="2051050" y="765175"/>
          <a:ext cx="1655763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6" name="CS ChemDraw Drawing" r:id="rId13" imgW="1559560" imgH="304800" progId="ChemDraw.Document.5.0">
                  <p:embed/>
                </p:oleObj>
              </mc:Choice>
              <mc:Fallback>
                <p:oleObj name="CS ChemDraw Drawing" r:id="rId13" imgW="1559560" imgH="304800" progId="ChemDraw.Document.5.0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765175"/>
                        <a:ext cx="1655763" cy="32385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6" name="Object 32"/>
          <p:cNvGraphicFramePr>
            <a:graphicFrameLocks noChangeAspect="1"/>
          </p:cNvGraphicFramePr>
          <p:nvPr/>
        </p:nvGraphicFramePr>
        <p:xfrm>
          <a:off x="4067175" y="2133600"/>
          <a:ext cx="1071563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7" name="CS ChemDraw Drawing" r:id="rId15" imgW="1303020" imgH="683260" progId="ChemDraw.Document.5.0">
                  <p:embed/>
                </p:oleObj>
              </mc:Choice>
              <mc:Fallback>
                <p:oleObj name="CS ChemDraw Drawing" r:id="rId15" imgW="1303020" imgH="683260" progId="ChemDraw.Document.5.0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2133600"/>
                        <a:ext cx="1071563" cy="56038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7" name="Object 33"/>
          <p:cNvGraphicFramePr>
            <a:graphicFrameLocks noChangeAspect="1"/>
          </p:cNvGraphicFramePr>
          <p:nvPr/>
        </p:nvGraphicFramePr>
        <p:xfrm>
          <a:off x="4211638" y="3981450"/>
          <a:ext cx="919162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8" name="CS ChemDraw Drawing" r:id="rId17" imgW="1076960" imgH="744220" progId="ChemDraw.Document.5.0">
                  <p:embed/>
                </p:oleObj>
              </mc:Choice>
              <mc:Fallback>
                <p:oleObj name="CS ChemDraw Drawing" r:id="rId17" imgW="1076960" imgH="744220" progId="ChemDraw.Document.5.0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3981450"/>
                        <a:ext cx="919162" cy="63658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9" name="Object 35"/>
          <p:cNvGraphicFramePr>
            <a:graphicFrameLocks noChangeAspect="1"/>
          </p:cNvGraphicFramePr>
          <p:nvPr/>
        </p:nvGraphicFramePr>
        <p:xfrm>
          <a:off x="6300788" y="1668463"/>
          <a:ext cx="152876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9" name="CS ChemDraw Drawing" r:id="rId19" imgW="1559560" imgH="553720" progId="ChemDraw.Document.5.0">
                  <p:embed/>
                </p:oleObj>
              </mc:Choice>
              <mc:Fallback>
                <p:oleObj name="CS ChemDraw Drawing" r:id="rId19" imgW="1559560" imgH="553720" progId="ChemDraw.Document.5.0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1668463"/>
                        <a:ext cx="1528762" cy="54292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0" name="Object 36"/>
          <p:cNvGraphicFramePr>
            <a:graphicFrameLocks noChangeAspect="1"/>
          </p:cNvGraphicFramePr>
          <p:nvPr/>
        </p:nvGraphicFramePr>
        <p:xfrm>
          <a:off x="6300788" y="2565400"/>
          <a:ext cx="114617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0" name="CS ChemDraw Drawing" r:id="rId21" imgW="1391920" imgH="685800" progId="ChemDraw.Document.5.0">
                  <p:embed/>
                </p:oleObj>
              </mc:Choice>
              <mc:Fallback>
                <p:oleObj name="CS ChemDraw Drawing" r:id="rId21" imgW="1391920" imgH="685800" progId="ChemDraw.Document.5.0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2565400"/>
                        <a:ext cx="1146175" cy="5651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1" name="Object 37"/>
          <p:cNvGraphicFramePr>
            <a:graphicFrameLocks noChangeAspect="1"/>
          </p:cNvGraphicFramePr>
          <p:nvPr/>
        </p:nvGraphicFramePr>
        <p:xfrm>
          <a:off x="5940425" y="3860800"/>
          <a:ext cx="1682750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1" name="CS ChemDraw Drawing" r:id="rId23" imgW="2209800" imgH="772160" progId="ChemDraw.Document.5.0">
                  <p:embed/>
                </p:oleObj>
              </mc:Choice>
              <mc:Fallback>
                <p:oleObj name="CS ChemDraw Drawing" r:id="rId23" imgW="2209800" imgH="772160" progId="ChemDraw.Document.5.0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3860800"/>
                        <a:ext cx="1682750" cy="58737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2" name="Object 38"/>
          <p:cNvGraphicFramePr>
            <a:graphicFrameLocks noChangeAspect="1"/>
          </p:cNvGraphicFramePr>
          <p:nvPr/>
        </p:nvGraphicFramePr>
        <p:xfrm>
          <a:off x="6300788" y="4868863"/>
          <a:ext cx="1165225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2" name="CS ChemDraw Drawing" r:id="rId25" imgW="1328420" imgH="685800" progId="ChemDraw.Document.5.0">
                  <p:embed/>
                </p:oleObj>
              </mc:Choice>
              <mc:Fallback>
                <p:oleObj name="CS ChemDraw Drawing" r:id="rId25" imgW="1328420" imgH="685800" progId="ChemDraw.Document.5.0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4868863"/>
                        <a:ext cx="1165225" cy="601662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4" name="Text Box 40"/>
          <p:cNvSpPr txBox="1">
            <a:spLocks noChangeArrowheads="1"/>
          </p:cNvSpPr>
          <p:nvPr/>
        </p:nvSpPr>
        <p:spPr bwMode="auto">
          <a:xfrm>
            <a:off x="684213" y="260350"/>
            <a:ext cx="7272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dirty="0"/>
              <a:t>Task 2</a:t>
            </a:r>
            <a:r>
              <a:rPr lang="en-GB" altLang="en-US" dirty="0" smtClean="0"/>
              <a:t>. </a:t>
            </a:r>
            <a:r>
              <a:rPr lang="en-GB" altLang="en-US" dirty="0"/>
              <a:t>Write the correct </a:t>
            </a:r>
            <a:r>
              <a:rPr lang="en-GB" altLang="en-US" dirty="0" smtClean="0"/>
              <a:t>IUPAC name</a:t>
            </a:r>
            <a:r>
              <a:rPr lang="en-US" altLang="en-US" dirty="0" smtClean="0"/>
              <a:t> </a:t>
            </a:r>
            <a:r>
              <a:rPr lang="en-GB" altLang="en-US" dirty="0" smtClean="0"/>
              <a:t>for each organic structure</a:t>
            </a:r>
            <a:endParaRPr lang="en-US" alt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79653" y="6453336"/>
            <a:ext cx="6670503" cy="288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200" dirty="0" smtClean="0"/>
              <a:t>EDITED from </a:t>
            </a:r>
            <a:r>
              <a:rPr lang="en-NZ" sz="1200" dirty="0"/>
              <a:t>http://www.rsc.org/learn-chemistry/resource/res00000644/organic-reaction-maps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900113" y="2919413"/>
            <a:ext cx="719137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propane</a:t>
            </a:r>
            <a:endParaRPr lang="en-US" altLang="en-US" sz="1200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339975" y="4005263"/>
            <a:ext cx="1008063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chloropropane</a:t>
            </a:r>
            <a:endParaRPr lang="en-US" altLang="en-US" sz="120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339975" y="2792413"/>
            <a:ext cx="1152525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propan-2-ol</a:t>
            </a:r>
            <a:endParaRPr lang="en-US" altLang="en-US" sz="120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300788" y="4076700"/>
            <a:ext cx="1319212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ethyl propanoate</a:t>
            </a:r>
            <a:endParaRPr lang="en-US" altLang="en-US" sz="1200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6300788" y="2852738"/>
            <a:ext cx="1166812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propanoic acid</a:t>
            </a:r>
            <a:endParaRPr lang="en-US" altLang="en-US" sz="1200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6300788" y="1916113"/>
            <a:ext cx="10795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propanamide</a:t>
            </a:r>
            <a:endParaRPr lang="en-US" altLang="en-US" sz="1200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4356100" y="4365625"/>
            <a:ext cx="863600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propanone</a:t>
            </a:r>
            <a:endParaRPr lang="en-US" altLang="en-US" sz="1200"/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4356100" y="2205038"/>
            <a:ext cx="719138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propanal</a:t>
            </a:r>
            <a:endParaRPr lang="en-US" altLang="en-US" sz="1200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2339975" y="1773238"/>
            <a:ext cx="8636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propan-1-ol</a:t>
            </a:r>
            <a:endParaRPr lang="en-US" altLang="en-US" sz="1200"/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2339975" y="908050"/>
            <a:ext cx="936625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propylamine</a:t>
            </a:r>
            <a:endParaRPr lang="en-US" altLang="en-US" sz="1200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339975" y="5229225"/>
            <a:ext cx="719138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propene</a:t>
            </a:r>
            <a:endParaRPr lang="en-US" altLang="en-US" sz="1200"/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6300788" y="5084763"/>
            <a:ext cx="1471612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propanoyl chloride</a:t>
            </a:r>
            <a:endParaRPr lang="en-US" altLang="en-US" sz="1200"/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3348038" y="4868863"/>
            <a:ext cx="1152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/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684213" y="260350"/>
            <a:ext cx="7272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dirty="0"/>
              <a:t>Task </a:t>
            </a:r>
            <a:r>
              <a:rPr lang="en-GB" altLang="en-US" dirty="0" smtClean="0"/>
              <a:t>2: ANSWERS</a:t>
            </a:r>
            <a:endParaRPr lang="en-US" altLang="en-US" dirty="0"/>
          </a:p>
        </p:txBody>
      </p:sp>
      <p:graphicFrame>
        <p:nvGraphicFramePr>
          <p:cNvPr id="13330" name="Object 18"/>
          <p:cNvGraphicFramePr>
            <a:graphicFrameLocks noChangeAspect="1"/>
          </p:cNvGraphicFramePr>
          <p:nvPr/>
        </p:nvGraphicFramePr>
        <p:xfrm>
          <a:off x="2411413" y="4292600"/>
          <a:ext cx="993775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9" name="CS ChemDraw Drawing" r:id="rId3" imgW="1440180" imgH="1173480" progId="ChemDraw.Document.5.0">
                  <p:embed/>
                </p:oleObj>
              </mc:Choice>
              <mc:Fallback>
                <p:oleObj name="CS ChemDraw Drawing" r:id="rId3" imgW="1440180" imgH="1173480" progId="ChemDraw.Document.5.0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4292600"/>
                        <a:ext cx="993775" cy="811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31" name="Object 19"/>
          <p:cNvGraphicFramePr>
            <a:graphicFrameLocks noChangeAspect="1"/>
          </p:cNvGraphicFramePr>
          <p:nvPr/>
        </p:nvGraphicFramePr>
        <p:xfrm>
          <a:off x="611188" y="3502025"/>
          <a:ext cx="1069975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0" name="CS ChemDraw Drawing" r:id="rId5" imgW="1178560" imgH="304800" progId="ChemDraw.Document.5.0">
                  <p:embed/>
                </p:oleObj>
              </mc:Choice>
              <mc:Fallback>
                <p:oleObj name="CS ChemDraw Drawing" r:id="rId5" imgW="1178560" imgH="304800" progId="ChemDraw.Document.5.0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3502025"/>
                        <a:ext cx="1069975" cy="27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32" name="Object 20"/>
          <p:cNvGraphicFramePr>
            <a:graphicFrameLocks noChangeAspect="1"/>
          </p:cNvGraphicFramePr>
          <p:nvPr/>
        </p:nvGraphicFramePr>
        <p:xfrm>
          <a:off x="2339975" y="5878513"/>
          <a:ext cx="1008063" cy="236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1" name="CS ChemDraw Drawing" r:id="rId7" imgW="1178560" imgH="276860" progId="ChemDraw.Document.5.0">
                  <p:embed/>
                </p:oleObj>
              </mc:Choice>
              <mc:Fallback>
                <p:oleObj name="CS ChemDraw Drawing" r:id="rId7" imgW="1178560" imgH="276860" progId="ChemDraw.Document.5.0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5878513"/>
                        <a:ext cx="1008063" cy="236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33" name="Object 21"/>
          <p:cNvGraphicFramePr>
            <a:graphicFrameLocks noChangeAspect="1"/>
          </p:cNvGraphicFramePr>
          <p:nvPr/>
        </p:nvGraphicFramePr>
        <p:xfrm>
          <a:off x="2411413" y="2997200"/>
          <a:ext cx="1069975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2" name="CS ChemDraw Drawing" r:id="rId9" imgW="1178560" imgH="553720" progId="ChemDraw.Document.5.0">
                  <p:embed/>
                </p:oleObj>
              </mc:Choice>
              <mc:Fallback>
                <p:oleObj name="CS ChemDraw Drawing" r:id="rId9" imgW="1178560" imgH="553720" progId="ChemDraw.Document.5.0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2997200"/>
                        <a:ext cx="1069975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34" name="Object 22"/>
          <p:cNvGraphicFramePr>
            <a:graphicFrameLocks noChangeAspect="1"/>
          </p:cNvGraphicFramePr>
          <p:nvPr/>
        </p:nvGraphicFramePr>
        <p:xfrm>
          <a:off x="2124075" y="2060575"/>
          <a:ext cx="1146175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3" name="CS ChemDraw Drawing" r:id="rId11" imgW="1503680" imgH="304800" progId="ChemDraw.Document.5.0">
                  <p:embed/>
                </p:oleObj>
              </mc:Choice>
              <mc:Fallback>
                <p:oleObj name="CS ChemDraw Drawing" r:id="rId11" imgW="1503680" imgH="304800" progId="ChemDraw.Document.5.0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2060575"/>
                        <a:ext cx="1146175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35" name="Object 23"/>
          <p:cNvGraphicFramePr>
            <a:graphicFrameLocks noChangeAspect="1"/>
          </p:cNvGraphicFramePr>
          <p:nvPr/>
        </p:nvGraphicFramePr>
        <p:xfrm>
          <a:off x="1908175" y="1196975"/>
          <a:ext cx="1655763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4" name="CS ChemDraw Drawing" r:id="rId13" imgW="1559560" imgH="304800" progId="ChemDraw.Document.5.0">
                  <p:embed/>
                </p:oleObj>
              </mc:Choice>
              <mc:Fallback>
                <p:oleObj name="CS ChemDraw Drawing" r:id="rId13" imgW="1559560" imgH="304800" progId="ChemDraw.Document.5.0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1196975"/>
                        <a:ext cx="1655763" cy="32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36" name="Object 24"/>
          <p:cNvGraphicFramePr>
            <a:graphicFrameLocks noChangeAspect="1"/>
          </p:cNvGraphicFramePr>
          <p:nvPr/>
        </p:nvGraphicFramePr>
        <p:xfrm>
          <a:off x="4284663" y="2492375"/>
          <a:ext cx="1071562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5" name="CS ChemDraw Drawing" r:id="rId15" imgW="1303020" imgH="683260" progId="ChemDraw.Document.5.0">
                  <p:embed/>
                </p:oleObj>
              </mc:Choice>
              <mc:Fallback>
                <p:oleObj name="CS ChemDraw Drawing" r:id="rId15" imgW="1303020" imgH="683260" progId="ChemDraw.Document.5.0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2492375"/>
                        <a:ext cx="1071562" cy="560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37" name="Object 25"/>
          <p:cNvGraphicFramePr>
            <a:graphicFrameLocks noChangeAspect="1"/>
          </p:cNvGraphicFramePr>
          <p:nvPr/>
        </p:nvGraphicFramePr>
        <p:xfrm>
          <a:off x="4427538" y="4652963"/>
          <a:ext cx="919162" cy="63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6" name="CS ChemDraw Drawing" r:id="rId17" imgW="1076960" imgH="744220" progId="ChemDraw.Document.5.0">
                  <p:embed/>
                </p:oleObj>
              </mc:Choice>
              <mc:Fallback>
                <p:oleObj name="CS ChemDraw Drawing" r:id="rId17" imgW="1076960" imgH="744220" progId="ChemDraw.Document.5.0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4652963"/>
                        <a:ext cx="919162" cy="636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39" name="Object 27"/>
          <p:cNvGraphicFramePr>
            <a:graphicFrameLocks noChangeAspect="1"/>
          </p:cNvGraphicFramePr>
          <p:nvPr/>
        </p:nvGraphicFramePr>
        <p:xfrm>
          <a:off x="6156325" y="2205038"/>
          <a:ext cx="1528763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7" name="CS ChemDraw Drawing" r:id="rId19" imgW="1559560" imgH="553720" progId="ChemDraw.Document.5.0">
                  <p:embed/>
                </p:oleObj>
              </mc:Choice>
              <mc:Fallback>
                <p:oleObj name="CS ChemDraw Drawing" r:id="rId19" imgW="1559560" imgH="553720" progId="ChemDraw.Document.5.0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325" y="2205038"/>
                        <a:ext cx="1528763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40" name="Object 28"/>
          <p:cNvGraphicFramePr>
            <a:graphicFrameLocks noChangeAspect="1"/>
          </p:cNvGraphicFramePr>
          <p:nvPr/>
        </p:nvGraphicFramePr>
        <p:xfrm>
          <a:off x="6300788" y="3214688"/>
          <a:ext cx="114617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8" name="CS ChemDraw Drawing" r:id="rId21" imgW="1391920" imgH="685800" progId="ChemDraw.Document.5.0">
                  <p:embed/>
                </p:oleObj>
              </mc:Choice>
              <mc:Fallback>
                <p:oleObj name="CS ChemDraw Drawing" r:id="rId21" imgW="1391920" imgH="685800" progId="ChemDraw.Document.5.0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3214688"/>
                        <a:ext cx="1146175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41" name="Object 29"/>
          <p:cNvGraphicFramePr>
            <a:graphicFrameLocks noChangeAspect="1"/>
          </p:cNvGraphicFramePr>
          <p:nvPr/>
        </p:nvGraphicFramePr>
        <p:xfrm>
          <a:off x="6084888" y="4437063"/>
          <a:ext cx="1682750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9" name="CS ChemDraw Drawing" r:id="rId23" imgW="2209800" imgH="772160" progId="ChemDraw.Document.5.0">
                  <p:embed/>
                </p:oleObj>
              </mc:Choice>
              <mc:Fallback>
                <p:oleObj name="CS ChemDraw Drawing" r:id="rId23" imgW="2209800" imgH="772160" progId="ChemDraw.Document.5.0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4437063"/>
                        <a:ext cx="1682750" cy="587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42" name="Object 30"/>
          <p:cNvGraphicFramePr>
            <a:graphicFrameLocks noChangeAspect="1"/>
          </p:cNvGraphicFramePr>
          <p:nvPr/>
        </p:nvGraphicFramePr>
        <p:xfrm>
          <a:off x="6443663" y="5300663"/>
          <a:ext cx="1165225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40" name="CS ChemDraw Drawing" r:id="rId25" imgW="1328420" imgH="685800" progId="ChemDraw.Document.5.0">
                  <p:embed/>
                </p:oleObj>
              </mc:Choice>
              <mc:Fallback>
                <p:oleObj name="CS ChemDraw Drawing" r:id="rId25" imgW="1328420" imgH="685800" progId="ChemDraw.Document.5.0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3663" y="5300663"/>
                        <a:ext cx="1165225" cy="60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8"/>
          <p:cNvSpPr/>
          <p:nvPr/>
        </p:nvSpPr>
        <p:spPr>
          <a:xfrm>
            <a:off x="2479653" y="6453336"/>
            <a:ext cx="6670503" cy="288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200" dirty="0" smtClean="0"/>
              <a:t>EDITED from </a:t>
            </a:r>
            <a:r>
              <a:rPr lang="en-NZ" sz="1200" dirty="0"/>
              <a:t>http://www.rsc.org/learn-chemistry/resource/res00000644/organic-reaction-maps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900113" y="2919413"/>
            <a:ext cx="719137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propane</a:t>
            </a:r>
            <a:endParaRPr lang="en-US" altLang="en-US" sz="1200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339975" y="4005263"/>
            <a:ext cx="1008063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chloropropane</a:t>
            </a:r>
            <a:endParaRPr lang="en-US" altLang="en-US" sz="1200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339975" y="2792413"/>
            <a:ext cx="1152525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propan-2-ol</a:t>
            </a:r>
            <a:endParaRPr lang="en-US" altLang="en-US" sz="1200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300788" y="4076700"/>
            <a:ext cx="1223962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ethylpropanoate</a:t>
            </a:r>
            <a:endParaRPr lang="en-US" altLang="en-US" sz="120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300788" y="2852738"/>
            <a:ext cx="10795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propanoic acid</a:t>
            </a:r>
            <a:endParaRPr lang="en-US" altLang="en-US" sz="120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300788" y="1916113"/>
            <a:ext cx="10795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propanamide</a:t>
            </a:r>
            <a:endParaRPr lang="en-US" altLang="en-US" sz="1200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4356100" y="4365625"/>
            <a:ext cx="863600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propanone</a:t>
            </a:r>
            <a:endParaRPr lang="en-US" altLang="en-US" sz="1200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4356100" y="2205038"/>
            <a:ext cx="719138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propanal</a:t>
            </a:r>
            <a:endParaRPr lang="en-US" altLang="en-US" sz="1200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2339975" y="1773238"/>
            <a:ext cx="8636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propan-1-ol</a:t>
            </a:r>
            <a:endParaRPr lang="en-US" altLang="en-US" sz="1200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339975" y="908050"/>
            <a:ext cx="936625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propylamine</a:t>
            </a:r>
            <a:endParaRPr lang="en-US" altLang="en-US" sz="120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2339975" y="5229225"/>
            <a:ext cx="719138" cy="192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propene</a:t>
            </a:r>
            <a:endParaRPr lang="en-US" altLang="en-US" sz="1200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6300788" y="5084763"/>
            <a:ext cx="1295400" cy="192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propanoyl chloride</a:t>
            </a:r>
            <a:endParaRPr lang="en-US" altLang="en-US" sz="1200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3501916" y="2818060"/>
            <a:ext cx="1298681" cy="15055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3348038" y="4868863"/>
            <a:ext cx="1152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/>
          </a:p>
        </p:txBody>
      </p:sp>
      <p:sp>
        <p:nvSpPr>
          <p:cNvPr id="3091" name="Freeform 21"/>
          <p:cNvSpPr>
            <a:spLocks/>
          </p:cNvSpPr>
          <p:nvPr/>
        </p:nvSpPr>
        <p:spPr bwMode="auto">
          <a:xfrm flipH="1">
            <a:off x="5920581" y="3065810"/>
            <a:ext cx="555624" cy="2019746"/>
          </a:xfrm>
          <a:custGeom>
            <a:avLst/>
            <a:gdLst>
              <a:gd name="T0" fmla="*/ 360363 w 673"/>
              <a:gd name="T1" fmla="*/ 2089150 h 1316"/>
              <a:gd name="T2" fmla="*/ 1008063 w 673"/>
              <a:gd name="T3" fmla="*/ 1081088 h 1316"/>
              <a:gd name="T4" fmla="*/ 0 w 673"/>
              <a:gd name="T5" fmla="*/ 0 h 13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73" h="1316">
                <a:moveTo>
                  <a:pt x="227" y="1316"/>
                </a:moveTo>
                <a:cubicBezTo>
                  <a:pt x="450" y="1108"/>
                  <a:pt x="673" y="900"/>
                  <a:pt x="635" y="681"/>
                </a:cubicBezTo>
                <a:cubicBezTo>
                  <a:pt x="597" y="462"/>
                  <a:pt x="106" y="11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095" name="Line 25"/>
          <p:cNvSpPr>
            <a:spLocks noChangeShapeType="1"/>
          </p:cNvSpPr>
          <p:nvPr/>
        </p:nvSpPr>
        <p:spPr bwMode="auto">
          <a:xfrm>
            <a:off x="6804025" y="30686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096" name="Line 26"/>
          <p:cNvSpPr>
            <a:spLocks noChangeShapeType="1"/>
          </p:cNvSpPr>
          <p:nvPr/>
        </p:nvSpPr>
        <p:spPr bwMode="auto">
          <a:xfrm>
            <a:off x="5076825" y="2349500"/>
            <a:ext cx="12239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097" name="Line 27"/>
          <p:cNvSpPr>
            <a:spLocks noChangeShapeType="1"/>
          </p:cNvSpPr>
          <p:nvPr/>
        </p:nvSpPr>
        <p:spPr bwMode="auto">
          <a:xfrm>
            <a:off x="3203575" y="1844675"/>
            <a:ext cx="11525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099" name="Line 29"/>
          <p:cNvSpPr>
            <a:spLocks noChangeShapeType="1"/>
          </p:cNvSpPr>
          <p:nvPr/>
        </p:nvSpPr>
        <p:spPr bwMode="auto">
          <a:xfrm flipV="1">
            <a:off x="2555875" y="4183063"/>
            <a:ext cx="71438" cy="1046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101" name="Freeform 31"/>
          <p:cNvSpPr>
            <a:spLocks/>
          </p:cNvSpPr>
          <p:nvPr/>
        </p:nvSpPr>
        <p:spPr bwMode="auto">
          <a:xfrm>
            <a:off x="3528219" y="2978151"/>
            <a:ext cx="1272379" cy="2713250"/>
          </a:xfrm>
          <a:custGeom>
            <a:avLst/>
            <a:gdLst>
              <a:gd name="T0" fmla="*/ 1296988 w 817"/>
              <a:gd name="T1" fmla="*/ 1584325 h 1799"/>
              <a:gd name="T2" fmla="*/ 720725 w 817"/>
              <a:gd name="T3" fmla="*/ 2592388 h 1799"/>
              <a:gd name="T4" fmla="*/ 0 w 817"/>
              <a:gd name="T5" fmla="*/ 0 h 17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17" h="1799">
                <a:moveTo>
                  <a:pt x="817" y="998"/>
                </a:moveTo>
                <a:cubicBezTo>
                  <a:pt x="703" y="1398"/>
                  <a:pt x="590" y="1799"/>
                  <a:pt x="454" y="1633"/>
                </a:cubicBezTo>
                <a:cubicBezTo>
                  <a:pt x="318" y="1467"/>
                  <a:pt x="159" y="73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103" name="Freeform 33"/>
          <p:cNvSpPr>
            <a:spLocks/>
          </p:cNvSpPr>
          <p:nvPr/>
        </p:nvSpPr>
        <p:spPr bwMode="auto">
          <a:xfrm>
            <a:off x="1979612" y="2794000"/>
            <a:ext cx="350838" cy="1282700"/>
          </a:xfrm>
          <a:custGeom>
            <a:avLst/>
            <a:gdLst>
              <a:gd name="T0" fmla="*/ 504825 w 318"/>
              <a:gd name="T1" fmla="*/ 1282700 h 808"/>
              <a:gd name="T2" fmla="*/ 0 w 318"/>
              <a:gd name="T3" fmla="*/ 203200 h 808"/>
              <a:gd name="T4" fmla="*/ 504825 w 318"/>
              <a:gd name="T5" fmla="*/ 58738 h 8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8" h="808">
                <a:moveTo>
                  <a:pt x="318" y="808"/>
                </a:moveTo>
                <a:cubicBezTo>
                  <a:pt x="159" y="532"/>
                  <a:pt x="0" y="256"/>
                  <a:pt x="0" y="128"/>
                </a:cubicBezTo>
                <a:cubicBezTo>
                  <a:pt x="0" y="0"/>
                  <a:pt x="159" y="18"/>
                  <a:pt x="318" y="3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104" name="Freeform 34"/>
          <p:cNvSpPr>
            <a:spLocks/>
          </p:cNvSpPr>
          <p:nvPr/>
        </p:nvSpPr>
        <p:spPr bwMode="auto">
          <a:xfrm>
            <a:off x="1454150" y="1916113"/>
            <a:ext cx="876300" cy="2160587"/>
          </a:xfrm>
          <a:custGeom>
            <a:avLst/>
            <a:gdLst>
              <a:gd name="T0" fmla="*/ 876300 w 552"/>
              <a:gd name="T1" fmla="*/ 2160587 h 1361"/>
              <a:gd name="T2" fmla="*/ 371475 w 552"/>
              <a:gd name="T3" fmla="*/ 1225550 h 1361"/>
              <a:gd name="T4" fmla="*/ 84138 w 552"/>
              <a:gd name="T5" fmla="*/ 504825 h 1361"/>
              <a:gd name="T6" fmla="*/ 876300 w 552"/>
              <a:gd name="T7" fmla="*/ 0 h 136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52" h="1361">
                <a:moveTo>
                  <a:pt x="552" y="1361"/>
                </a:moveTo>
                <a:cubicBezTo>
                  <a:pt x="434" y="1153"/>
                  <a:pt x="317" y="946"/>
                  <a:pt x="234" y="772"/>
                </a:cubicBezTo>
                <a:cubicBezTo>
                  <a:pt x="151" y="598"/>
                  <a:pt x="0" y="447"/>
                  <a:pt x="53" y="318"/>
                </a:cubicBezTo>
                <a:cubicBezTo>
                  <a:pt x="106" y="189"/>
                  <a:pt x="329" y="94"/>
                  <a:pt x="55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105" name="Freeform 35"/>
          <p:cNvSpPr>
            <a:spLocks/>
          </p:cNvSpPr>
          <p:nvPr/>
        </p:nvSpPr>
        <p:spPr bwMode="auto">
          <a:xfrm>
            <a:off x="420688" y="981075"/>
            <a:ext cx="1919287" cy="3151188"/>
          </a:xfrm>
          <a:custGeom>
            <a:avLst/>
            <a:gdLst>
              <a:gd name="T0" fmla="*/ 1919287 w 1209"/>
              <a:gd name="T1" fmla="*/ 3151188 h 1985"/>
              <a:gd name="T2" fmla="*/ 339725 w 1209"/>
              <a:gd name="T3" fmla="*/ 2427288 h 1985"/>
              <a:gd name="T4" fmla="*/ 263525 w 1209"/>
              <a:gd name="T5" fmla="*/ 863600 h 1985"/>
              <a:gd name="T6" fmla="*/ 1919287 w 1209"/>
              <a:gd name="T7" fmla="*/ 0 h 19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1985">
                <a:moveTo>
                  <a:pt x="1209" y="1985"/>
                </a:moveTo>
                <a:cubicBezTo>
                  <a:pt x="1043" y="1909"/>
                  <a:pt x="388" y="1769"/>
                  <a:pt x="214" y="1529"/>
                </a:cubicBezTo>
                <a:cubicBezTo>
                  <a:pt x="40" y="1289"/>
                  <a:pt x="0" y="799"/>
                  <a:pt x="166" y="544"/>
                </a:cubicBezTo>
                <a:cubicBezTo>
                  <a:pt x="332" y="289"/>
                  <a:pt x="774" y="140"/>
                  <a:pt x="1209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106" name="Freeform 36"/>
          <p:cNvSpPr>
            <a:spLocks/>
          </p:cNvSpPr>
          <p:nvPr/>
        </p:nvSpPr>
        <p:spPr bwMode="auto">
          <a:xfrm>
            <a:off x="119063" y="1844675"/>
            <a:ext cx="2220912" cy="2532063"/>
          </a:xfrm>
          <a:custGeom>
            <a:avLst/>
            <a:gdLst>
              <a:gd name="T0" fmla="*/ 2220912 w 1399"/>
              <a:gd name="T1" fmla="*/ 0 h 1595"/>
              <a:gd name="T2" fmla="*/ 565150 w 1399"/>
              <a:gd name="T3" fmla="*/ 576263 h 1595"/>
              <a:gd name="T4" fmla="*/ 276225 w 1399"/>
              <a:gd name="T5" fmla="*/ 2232025 h 1595"/>
              <a:gd name="T6" fmla="*/ 2220912 w 1399"/>
              <a:gd name="T7" fmla="*/ 2376488 h 15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99" h="1595">
                <a:moveTo>
                  <a:pt x="1399" y="0"/>
                </a:moveTo>
                <a:cubicBezTo>
                  <a:pt x="979" y="64"/>
                  <a:pt x="560" y="129"/>
                  <a:pt x="356" y="363"/>
                </a:cubicBezTo>
                <a:cubicBezTo>
                  <a:pt x="152" y="597"/>
                  <a:pt x="0" y="1217"/>
                  <a:pt x="174" y="1406"/>
                </a:cubicBezTo>
                <a:cubicBezTo>
                  <a:pt x="348" y="1595"/>
                  <a:pt x="873" y="1546"/>
                  <a:pt x="1399" y="149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107" name="Freeform 37"/>
          <p:cNvSpPr>
            <a:spLocks/>
          </p:cNvSpPr>
          <p:nvPr/>
        </p:nvSpPr>
        <p:spPr bwMode="auto">
          <a:xfrm rot="516887">
            <a:off x="2938804" y="2088263"/>
            <a:ext cx="1466851" cy="411793"/>
          </a:xfrm>
          <a:custGeom>
            <a:avLst/>
            <a:gdLst>
              <a:gd name="T0" fmla="*/ 1655762 w 1043"/>
              <a:gd name="T1" fmla="*/ 647700 h 748"/>
              <a:gd name="T2" fmla="*/ 360362 w 1043"/>
              <a:gd name="T3" fmla="*/ 1079500 h 748"/>
              <a:gd name="T4" fmla="*/ 0 w 1043"/>
              <a:gd name="T5" fmla="*/ 0 h 7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43" h="748">
                <a:moveTo>
                  <a:pt x="1043" y="408"/>
                </a:moveTo>
                <a:cubicBezTo>
                  <a:pt x="722" y="578"/>
                  <a:pt x="401" y="748"/>
                  <a:pt x="227" y="680"/>
                </a:cubicBezTo>
                <a:cubicBezTo>
                  <a:pt x="53" y="612"/>
                  <a:pt x="38" y="11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108" name="Text Box 44"/>
          <p:cNvSpPr txBox="1">
            <a:spLocks noChangeArrowheads="1"/>
          </p:cNvSpPr>
          <p:nvPr/>
        </p:nvSpPr>
        <p:spPr bwMode="auto">
          <a:xfrm>
            <a:off x="0" y="123924"/>
            <a:ext cx="914399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dirty="0"/>
              <a:t>Task 3</a:t>
            </a:r>
            <a:r>
              <a:rPr lang="en-GB" altLang="en-US" dirty="0" smtClean="0"/>
              <a:t>. </a:t>
            </a:r>
            <a:r>
              <a:rPr lang="en-GB" altLang="en-US" u="sng" dirty="0" smtClean="0"/>
              <a:t>part 1 </a:t>
            </a:r>
            <a:r>
              <a:rPr lang="en-GB" altLang="en-US" dirty="0"/>
              <a:t>Highlight all </a:t>
            </a:r>
            <a:r>
              <a:rPr lang="en-GB" altLang="en-US" dirty="0" smtClean="0"/>
              <a:t>oxidation reactions with a </a:t>
            </a:r>
            <a:r>
              <a:rPr lang="en-GB" altLang="en-US" b="1" dirty="0" smtClean="0">
                <a:solidFill>
                  <a:srgbClr val="FF0000"/>
                </a:solidFill>
              </a:rPr>
              <a:t>red</a:t>
            </a:r>
            <a:r>
              <a:rPr lang="en-GB" altLang="en-US" dirty="0" smtClean="0"/>
              <a:t> arrow, reduction reactions </a:t>
            </a:r>
            <a:r>
              <a:rPr lang="en-GB" altLang="en-US" b="1" dirty="0">
                <a:solidFill>
                  <a:srgbClr val="00B0F0"/>
                </a:solidFill>
              </a:rPr>
              <a:t>blue</a:t>
            </a:r>
            <a:r>
              <a:rPr lang="en-GB" altLang="en-US" dirty="0"/>
              <a:t>, </a:t>
            </a:r>
            <a:r>
              <a:rPr lang="en-GB" altLang="en-US" dirty="0" smtClean="0"/>
              <a:t>substitution reactions </a:t>
            </a:r>
            <a:r>
              <a:rPr lang="en-GB" altLang="en-US" b="1" dirty="0" smtClean="0">
                <a:solidFill>
                  <a:srgbClr val="00B050"/>
                </a:solidFill>
              </a:rPr>
              <a:t>green, </a:t>
            </a:r>
            <a:r>
              <a:rPr lang="en-GB" altLang="en-US" dirty="0" smtClean="0"/>
              <a:t>elimination reactions </a:t>
            </a:r>
            <a:r>
              <a:rPr lang="en-GB" altLang="en-US" b="1" dirty="0" smtClean="0">
                <a:solidFill>
                  <a:srgbClr val="FFFF00"/>
                </a:solidFill>
              </a:rPr>
              <a:t>yellow, </a:t>
            </a:r>
            <a:r>
              <a:rPr lang="en-GB" altLang="en-US" dirty="0" smtClean="0"/>
              <a:t>addition reactions </a:t>
            </a:r>
            <a:r>
              <a:rPr lang="en-GB" altLang="en-US" dirty="0" smtClean="0">
                <a:solidFill>
                  <a:srgbClr val="FFC000"/>
                </a:solidFill>
              </a:rPr>
              <a:t>orange</a:t>
            </a:r>
            <a:endParaRPr lang="en-US" altLang="en-US" dirty="0">
              <a:solidFill>
                <a:srgbClr val="FFC000"/>
              </a:solidFill>
            </a:endParaRPr>
          </a:p>
        </p:txBody>
      </p:sp>
      <p:sp>
        <p:nvSpPr>
          <p:cNvPr id="3110" name="Freeform 46"/>
          <p:cNvSpPr>
            <a:spLocks/>
          </p:cNvSpPr>
          <p:nvPr/>
        </p:nvSpPr>
        <p:spPr bwMode="auto">
          <a:xfrm>
            <a:off x="803275" y="3113088"/>
            <a:ext cx="1536700" cy="2232025"/>
          </a:xfrm>
          <a:custGeom>
            <a:avLst/>
            <a:gdLst>
              <a:gd name="T0" fmla="*/ 1536700 w 968"/>
              <a:gd name="T1" fmla="*/ 2232025 h 1406"/>
              <a:gd name="T2" fmla="*/ 239713 w 968"/>
              <a:gd name="T3" fmla="*/ 1943100 h 1406"/>
              <a:gd name="T4" fmla="*/ 96838 w 968"/>
              <a:gd name="T5" fmla="*/ 719138 h 1406"/>
              <a:gd name="T6" fmla="*/ 168275 w 968"/>
              <a:gd name="T7" fmla="*/ 0 h 140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68" h="1406">
                <a:moveTo>
                  <a:pt x="968" y="1406"/>
                </a:moveTo>
                <a:cubicBezTo>
                  <a:pt x="635" y="1394"/>
                  <a:pt x="302" y="1383"/>
                  <a:pt x="151" y="1224"/>
                </a:cubicBezTo>
                <a:cubicBezTo>
                  <a:pt x="0" y="1065"/>
                  <a:pt x="68" y="657"/>
                  <a:pt x="61" y="453"/>
                </a:cubicBezTo>
                <a:cubicBezTo>
                  <a:pt x="54" y="249"/>
                  <a:pt x="80" y="124"/>
                  <a:pt x="10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111" name="Line 47"/>
          <p:cNvSpPr>
            <a:spLocks noChangeShapeType="1"/>
          </p:cNvSpPr>
          <p:nvPr/>
        </p:nvSpPr>
        <p:spPr bwMode="auto">
          <a:xfrm flipH="1">
            <a:off x="2865439" y="4211638"/>
            <a:ext cx="38100" cy="1017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112" name="Freeform 48"/>
          <p:cNvSpPr>
            <a:spLocks/>
          </p:cNvSpPr>
          <p:nvPr/>
        </p:nvSpPr>
        <p:spPr bwMode="auto">
          <a:xfrm flipH="1">
            <a:off x="7420771" y="2105372"/>
            <a:ext cx="896142" cy="3057995"/>
          </a:xfrm>
          <a:custGeom>
            <a:avLst/>
            <a:gdLst>
              <a:gd name="T0" fmla="*/ 720725 w 454"/>
              <a:gd name="T1" fmla="*/ 3024188 h 1905"/>
              <a:gd name="T2" fmla="*/ 0 w 454"/>
              <a:gd name="T3" fmla="*/ 1223963 h 1905"/>
              <a:gd name="T4" fmla="*/ 720725 w 454"/>
              <a:gd name="T5" fmla="*/ 0 h 190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54" h="1905">
                <a:moveTo>
                  <a:pt x="454" y="1905"/>
                </a:moveTo>
                <a:cubicBezTo>
                  <a:pt x="227" y="1496"/>
                  <a:pt x="0" y="1088"/>
                  <a:pt x="0" y="771"/>
                </a:cubicBezTo>
                <a:cubicBezTo>
                  <a:pt x="0" y="454"/>
                  <a:pt x="227" y="227"/>
                  <a:pt x="45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5" name="Rectangle 34"/>
          <p:cNvSpPr/>
          <p:nvPr/>
        </p:nvSpPr>
        <p:spPr>
          <a:xfrm>
            <a:off x="2479653" y="6453336"/>
            <a:ext cx="6670503" cy="288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200" dirty="0" smtClean="0"/>
              <a:t>EDITED from </a:t>
            </a:r>
            <a:r>
              <a:rPr lang="en-NZ" sz="1200" dirty="0"/>
              <a:t>http://www.rsc.org/learn-chemistry/resource/res00000644/organic-reaction-maps</a:t>
            </a:r>
          </a:p>
        </p:txBody>
      </p:sp>
      <p:sp>
        <p:nvSpPr>
          <p:cNvPr id="36" name="Freeform 41"/>
          <p:cNvSpPr>
            <a:spLocks/>
          </p:cNvSpPr>
          <p:nvPr/>
        </p:nvSpPr>
        <p:spPr bwMode="auto">
          <a:xfrm>
            <a:off x="188044" y="1864159"/>
            <a:ext cx="2142514" cy="3725081"/>
          </a:xfrm>
          <a:custGeom>
            <a:avLst/>
            <a:gdLst>
              <a:gd name="T0" fmla="*/ 2220912 w 1399"/>
              <a:gd name="T1" fmla="*/ 0 h 1595"/>
              <a:gd name="T2" fmla="*/ 565150 w 1399"/>
              <a:gd name="T3" fmla="*/ 576263 h 1595"/>
              <a:gd name="T4" fmla="*/ 276225 w 1399"/>
              <a:gd name="T5" fmla="*/ 2232025 h 1595"/>
              <a:gd name="T6" fmla="*/ 2220912 w 1399"/>
              <a:gd name="T7" fmla="*/ 2376488 h 15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99" h="1595">
                <a:moveTo>
                  <a:pt x="1399" y="0"/>
                </a:moveTo>
                <a:cubicBezTo>
                  <a:pt x="979" y="64"/>
                  <a:pt x="560" y="129"/>
                  <a:pt x="356" y="363"/>
                </a:cubicBezTo>
                <a:cubicBezTo>
                  <a:pt x="152" y="597"/>
                  <a:pt x="0" y="1217"/>
                  <a:pt x="174" y="1406"/>
                </a:cubicBezTo>
                <a:cubicBezTo>
                  <a:pt x="348" y="1595"/>
                  <a:pt x="873" y="1546"/>
                  <a:pt x="1399" y="149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7" name="Freeform 82"/>
          <p:cNvSpPr>
            <a:spLocks/>
          </p:cNvSpPr>
          <p:nvPr/>
        </p:nvSpPr>
        <p:spPr bwMode="auto">
          <a:xfrm rot="10963730">
            <a:off x="3010244" y="3031106"/>
            <a:ext cx="718275" cy="2332427"/>
          </a:xfrm>
          <a:custGeom>
            <a:avLst/>
            <a:gdLst>
              <a:gd name="T0" fmla="*/ 392113 w 247"/>
              <a:gd name="T1" fmla="*/ 2376487 h 1497"/>
              <a:gd name="T2" fmla="*/ 11113 w 247"/>
              <a:gd name="T3" fmla="*/ 1112837 h 1497"/>
              <a:gd name="T4" fmla="*/ 320675 w 247"/>
              <a:gd name="T5" fmla="*/ 0 h 149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47" h="1497">
                <a:moveTo>
                  <a:pt x="247" y="1497"/>
                </a:moveTo>
                <a:cubicBezTo>
                  <a:pt x="207" y="1364"/>
                  <a:pt x="14" y="950"/>
                  <a:pt x="7" y="701"/>
                </a:cubicBezTo>
                <a:cubicBezTo>
                  <a:pt x="0" y="452"/>
                  <a:pt x="162" y="146"/>
                  <a:pt x="20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8" name="Line 25"/>
          <p:cNvSpPr>
            <a:spLocks noChangeShapeType="1"/>
          </p:cNvSpPr>
          <p:nvPr/>
        </p:nvSpPr>
        <p:spPr bwMode="auto">
          <a:xfrm flipV="1">
            <a:off x="6925468" y="2105372"/>
            <a:ext cx="0" cy="74736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9" name="Freeform 23"/>
          <p:cNvSpPr>
            <a:spLocks/>
          </p:cNvSpPr>
          <p:nvPr/>
        </p:nvSpPr>
        <p:spPr bwMode="auto">
          <a:xfrm rot="10607844" flipH="1">
            <a:off x="7330646" y="3013707"/>
            <a:ext cx="409697" cy="2089865"/>
          </a:xfrm>
          <a:custGeom>
            <a:avLst/>
            <a:gdLst>
              <a:gd name="T0" fmla="*/ 360363 w 673"/>
              <a:gd name="T1" fmla="*/ 2089150 h 1316"/>
              <a:gd name="T2" fmla="*/ 1008063 w 673"/>
              <a:gd name="T3" fmla="*/ 1081088 h 1316"/>
              <a:gd name="T4" fmla="*/ 0 w 673"/>
              <a:gd name="T5" fmla="*/ 0 h 13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73" h="1316">
                <a:moveTo>
                  <a:pt x="227" y="1316"/>
                </a:moveTo>
                <a:cubicBezTo>
                  <a:pt x="450" y="1108"/>
                  <a:pt x="673" y="900"/>
                  <a:pt x="635" y="681"/>
                </a:cubicBezTo>
                <a:cubicBezTo>
                  <a:pt x="597" y="462"/>
                  <a:pt x="106" y="11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Line 2"/>
          <p:cNvSpPr>
            <a:spLocks noChangeShapeType="1"/>
          </p:cNvSpPr>
          <p:nvPr/>
        </p:nvSpPr>
        <p:spPr bwMode="auto">
          <a:xfrm>
            <a:off x="3348038" y="3214688"/>
            <a:ext cx="86360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3348038" y="5159375"/>
            <a:ext cx="1152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/>
          </a:p>
        </p:txBody>
      </p:sp>
      <p:sp>
        <p:nvSpPr>
          <p:cNvPr id="10246" name="Freeform 6"/>
          <p:cNvSpPr>
            <a:spLocks/>
          </p:cNvSpPr>
          <p:nvPr/>
        </p:nvSpPr>
        <p:spPr bwMode="auto">
          <a:xfrm flipH="1">
            <a:off x="5687043" y="3333036"/>
            <a:ext cx="596281" cy="2243138"/>
          </a:xfrm>
          <a:custGeom>
            <a:avLst/>
            <a:gdLst>
              <a:gd name="T0" fmla="*/ 165100 w 652"/>
              <a:gd name="T1" fmla="*/ 2227263 h 1403"/>
              <a:gd name="T2" fmla="*/ 1008063 w 652"/>
              <a:gd name="T3" fmla="*/ 1081088 h 1403"/>
              <a:gd name="T4" fmla="*/ 0 w 652"/>
              <a:gd name="T5" fmla="*/ 0 h 140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52" h="1403">
                <a:moveTo>
                  <a:pt x="104" y="1403"/>
                </a:moveTo>
                <a:cubicBezTo>
                  <a:pt x="191" y="1283"/>
                  <a:pt x="652" y="915"/>
                  <a:pt x="635" y="681"/>
                </a:cubicBezTo>
                <a:cubicBezTo>
                  <a:pt x="618" y="447"/>
                  <a:pt x="106" y="11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0249" name="Freeform 9"/>
          <p:cNvSpPr>
            <a:spLocks/>
          </p:cNvSpPr>
          <p:nvPr/>
        </p:nvSpPr>
        <p:spPr bwMode="auto">
          <a:xfrm rot="157511" flipH="1">
            <a:off x="7517126" y="2552496"/>
            <a:ext cx="742354" cy="2966749"/>
          </a:xfrm>
          <a:custGeom>
            <a:avLst/>
            <a:gdLst>
              <a:gd name="T0" fmla="*/ 720725 w 454"/>
              <a:gd name="T1" fmla="*/ 3024187 h 1905"/>
              <a:gd name="T2" fmla="*/ 0 w 454"/>
              <a:gd name="T3" fmla="*/ 1223962 h 1905"/>
              <a:gd name="T4" fmla="*/ 720725 w 454"/>
              <a:gd name="T5" fmla="*/ 0 h 190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54" h="1905">
                <a:moveTo>
                  <a:pt x="454" y="1905"/>
                </a:moveTo>
                <a:cubicBezTo>
                  <a:pt x="227" y="1496"/>
                  <a:pt x="0" y="1088"/>
                  <a:pt x="0" y="771"/>
                </a:cubicBezTo>
                <a:cubicBezTo>
                  <a:pt x="0" y="454"/>
                  <a:pt x="227" y="227"/>
                  <a:pt x="45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6804025" y="3400425"/>
            <a:ext cx="0" cy="722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5086350" y="2640013"/>
            <a:ext cx="1174750" cy="40560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3276600" y="2135188"/>
            <a:ext cx="79057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 flipV="1">
            <a:off x="2700338" y="4564063"/>
            <a:ext cx="71437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0256" name="Freeform 16"/>
          <p:cNvSpPr>
            <a:spLocks/>
          </p:cNvSpPr>
          <p:nvPr/>
        </p:nvSpPr>
        <p:spPr bwMode="auto">
          <a:xfrm>
            <a:off x="3317875" y="3262313"/>
            <a:ext cx="1296988" cy="2928937"/>
          </a:xfrm>
          <a:custGeom>
            <a:avLst/>
            <a:gdLst>
              <a:gd name="T0" fmla="*/ 1296988 w 817"/>
              <a:gd name="T1" fmla="*/ 1624836 h 1799"/>
              <a:gd name="T2" fmla="*/ 720725 w 817"/>
              <a:gd name="T3" fmla="*/ 2658674 h 1799"/>
              <a:gd name="T4" fmla="*/ 0 w 817"/>
              <a:gd name="T5" fmla="*/ 0 h 17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17" h="1799">
                <a:moveTo>
                  <a:pt x="817" y="998"/>
                </a:moveTo>
                <a:cubicBezTo>
                  <a:pt x="703" y="1398"/>
                  <a:pt x="590" y="1799"/>
                  <a:pt x="454" y="1633"/>
                </a:cubicBezTo>
                <a:cubicBezTo>
                  <a:pt x="318" y="1467"/>
                  <a:pt x="159" y="73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0258" name="Freeform 18"/>
          <p:cNvSpPr>
            <a:spLocks/>
          </p:cNvSpPr>
          <p:nvPr/>
        </p:nvSpPr>
        <p:spPr bwMode="auto">
          <a:xfrm>
            <a:off x="1835150" y="2894013"/>
            <a:ext cx="504825" cy="1282700"/>
          </a:xfrm>
          <a:custGeom>
            <a:avLst/>
            <a:gdLst>
              <a:gd name="T0" fmla="*/ 504825 w 318"/>
              <a:gd name="T1" fmla="*/ 1282700 h 808"/>
              <a:gd name="T2" fmla="*/ 0 w 318"/>
              <a:gd name="T3" fmla="*/ 203200 h 808"/>
              <a:gd name="T4" fmla="*/ 504825 w 318"/>
              <a:gd name="T5" fmla="*/ 58738 h 8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8" h="808">
                <a:moveTo>
                  <a:pt x="318" y="808"/>
                </a:moveTo>
                <a:cubicBezTo>
                  <a:pt x="159" y="532"/>
                  <a:pt x="0" y="256"/>
                  <a:pt x="0" y="128"/>
                </a:cubicBezTo>
                <a:cubicBezTo>
                  <a:pt x="0" y="0"/>
                  <a:pt x="159" y="18"/>
                  <a:pt x="318" y="3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0259" name="Freeform 19"/>
          <p:cNvSpPr>
            <a:spLocks/>
          </p:cNvSpPr>
          <p:nvPr/>
        </p:nvSpPr>
        <p:spPr bwMode="auto">
          <a:xfrm>
            <a:off x="1547813" y="2308225"/>
            <a:ext cx="792162" cy="2087563"/>
          </a:xfrm>
          <a:custGeom>
            <a:avLst/>
            <a:gdLst>
              <a:gd name="T0" fmla="*/ 792162 w 552"/>
              <a:gd name="T1" fmla="*/ 2087563 h 1361"/>
              <a:gd name="T2" fmla="*/ 335808 w 552"/>
              <a:gd name="T3" fmla="*/ 1184128 h 1361"/>
              <a:gd name="T4" fmla="*/ 76059 w 552"/>
              <a:gd name="T5" fmla="*/ 487763 h 1361"/>
              <a:gd name="T6" fmla="*/ 792162 w 552"/>
              <a:gd name="T7" fmla="*/ 0 h 136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52" h="1361">
                <a:moveTo>
                  <a:pt x="552" y="1361"/>
                </a:moveTo>
                <a:cubicBezTo>
                  <a:pt x="434" y="1153"/>
                  <a:pt x="317" y="946"/>
                  <a:pt x="234" y="772"/>
                </a:cubicBezTo>
                <a:cubicBezTo>
                  <a:pt x="151" y="598"/>
                  <a:pt x="0" y="447"/>
                  <a:pt x="53" y="318"/>
                </a:cubicBezTo>
                <a:cubicBezTo>
                  <a:pt x="106" y="189"/>
                  <a:pt x="329" y="94"/>
                  <a:pt x="55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0260" name="Freeform 20"/>
          <p:cNvSpPr>
            <a:spLocks/>
          </p:cNvSpPr>
          <p:nvPr/>
        </p:nvSpPr>
        <p:spPr bwMode="auto">
          <a:xfrm>
            <a:off x="420688" y="1373188"/>
            <a:ext cx="1919287" cy="3067050"/>
          </a:xfrm>
          <a:custGeom>
            <a:avLst/>
            <a:gdLst>
              <a:gd name="T0" fmla="*/ 1919287 w 1209"/>
              <a:gd name="T1" fmla="*/ 3067050 h 1985"/>
              <a:gd name="T2" fmla="*/ 339725 w 1209"/>
              <a:gd name="T3" fmla="*/ 2362478 h 1985"/>
              <a:gd name="T4" fmla="*/ 263525 w 1209"/>
              <a:gd name="T5" fmla="*/ 840542 h 1985"/>
              <a:gd name="T6" fmla="*/ 1919287 w 1209"/>
              <a:gd name="T7" fmla="*/ 0 h 19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1985">
                <a:moveTo>
                  <a:pt x="1209" y="1985"/>
                </a:moveTo>
                <a:cubicBezTo>
                  <a:pt x="1043" y="1909"/>
                  <a:pt x="388" y="1769"/>
                  <a:pt x="214" y="1529"/>
                </a:cubicBezTo>
                <a:cubicBezTo>
                  <a:pt x="40" y="1289"/>
                  <a:pt x="0" y="799"/>
                  <a:pt x="166" y="544"/>
                </a:cubicBezTo>
                <a:cubicBezTo>
                  <a:pt x="332" y="289"/>
                  <a:pt x="774" y="140"/>
                  <a:pt x="1209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0261" name="Freeform 21"/>
          <p:cNvSpPr>
            <a:spLocks/>
          </p:cNvSpPr>
          <p:nvPr/>
        </p:nvSpPr>
        <p:spPr bwMode="auto">
          <a:xfrm rot="-261780">
            <a:off x="42863" y="2282825"/>
            <a:ext cx="2220912" cy="2460625"/>
          </a:xfrm>
          <a:custGeom>
            <a:avLst/>
            <a:gdLst>
              <a:gd name="T0" fmla="*/ 2220912 w 1399"/>
              <a:gd name="T1" fmla="*/ 0 h 1595"/>
              <a:gd name="T2" fmla="*/ 565150 w 1399"/>
              <a:gd name="T3" fmla="*/ 560004 h 1595"/>
              <a:gd name="T4" fmla="*/ 276225 w 1399"/>
              <a:gd name="T5" fmla="*/ 2169053 h 1595"/>
              <a:gd name="T6" fmla="*/ 2220912 w 1399"/>
              <a:gd name="T7" fmla="*/ 2309439 h 15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99" h="1595">
                <a:moveTo>
                  <a:pt x="1399" y="0"/>
                </a:moveTo>
                <a:cubicBezTo>
                  <a:pt x="979" y="64"/>
                  <a:pt x="560" y="129"/>
                  <a:pt x="356" y="363"/>
                </a:cubicBezTo>
                <a:cubicBezTo>
                  <a:pt x="152" y="597"/>
                  <a:pt x="0" y="1217"/>
                  <a:pt x="174" y="1406"/>
                </a:cubicBezTo>
                <a:cubicBezTo>
                  <a:pt x="348" y="1595"/>
                  <a:pt x="873" y="1546"/>
                  <a:pt x="1399" y="149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0262" name="Freeform 22"/>
          <p:cNvSpPr>
            <a:spLocks/>
          </p:cNvSpPr>
          <p:nvPr/>
        </p:nvSpPr>
        <p:spPr bwMode="auto">
          <a:xfrm>
            <a:off x="2872944" y="2308225"/>
            <a:ext cx="1194231" cy="416639"/>
          </a:xfrm>
          <a:custGeom>
            <a:avLst/>
            <a:gdLst>
              <a:gd name="T0" fmla="*/ 3078163 w 1939"/>
              <a:gd name="T1" fmla="*/ 873125 h 724"/>
              <a:gd name="T2" fmla="*/ 1249363 w 1939"/>
              <a:gd name="T3" fmla="*/ 1003300 h 724"/>
              <a:gd name="T4" fmla="*/ 0 w 1939"/>
              <a:gd name="T5" fmla="*/ 0 h 72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939" h="724">
                <a:moveTo>
                  <a:pt x="1939" y="550"/>
                </a:moveTo>
                <a:cubicBezTo>
                  <a:pt x="1747" y="563"/>
                  <a:pt x="1110" y="724"/>
                  <a:pt x="787" y="632"/>
                </a:cubicBezTo>
                <a:cubicBezTo>
                  <a:pt x="464" y="540"/>
                  <a:pt x="164" y="132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0264" name="Freeform 24"/>
          <p:cNvSpPr>
            <a:spLocks/>
          </p:cNvSpPr>
          <p:nvPr/>
        </p:nvSpPr>
        <p:spPr bwMode="auto">
          <a:xfrm>
            <a:off x="746125" y="3413125"/>
            <a:ext cx="1584325" cy="2303463"/>
          </a:xfrm>
          <a:custGeom>
            <a:avLst/>
            <a:gdLst>
              <a:gd name="T0" fmla="*/ 1584325 w 998"/>
              <a:gd name="T1" fmla="*/ 2303463 h 1451"/>
              <a:gd name="T2" fmla="*/ 215900 w 998"/>
              <a:gd name="T3" fmla="*/ 1727200 h 1451"/>
              <a:gd name="T4" fmla="*/ 287338 w 998"/>
              <a:gd name="T5" fmla="*/ 0 h 145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98" h="1451">
                <a:moveTo>
                  <a:pt x="998" y="1451"/>
                </a:moveTo>
                <a:cubicBezTo>
                  <a:pt x="635" y="1390"/>
                  <a:pt x="272" y="1330"/>
                  <a:pt x="136" y="1088"/>
                </a:cubicBezTo>
                <a:cubicBezTo>
                  <a:pt x="0" y="846"/>
                  <a:pt x="90" y="423"/>
                  <a:pt x="181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graphicFrame>
        <p:nvGraphicFramePr>
          <p:cNvPr id="10265" name="Object 25"/>
          <p:cNvGraphicFramePr>
            <a:graphicFrameLocks noChangeAspect="1"/>
          </p:cNvGraphicFramePr>
          <p:nvPr/>
        </p:nvGraphicFramePr>
        <p:xfrm>
          <a:off x="2349500" y="3738563"/>
          <a:ext cx="1008063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5" name="CS ChemDraw Drawing" r:id="rId3" imgW="1440180" imgH="1173480" progId="ChemDraw.Document.5.0">
                  <p:embed/>
                </p:oleObj>
              </mc:Choice>
              <mc:Fallback>
                <p:oleObj name="CS ChemDraw Drawing" r:id="rId3" imgW="1440180" imgH="1173480" progId="ChemDraw.Document.5.0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9500" y="3738563"/>
                        <a:ext cx="1008063" cy="823912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66" name="Object 26"/>
          <p:cNvGraphicFramePr>
            <a:graphicFrameLocks noChangeAspect="1"/>
          </p:cNvGraphicFramePr>
          <p:nvPr/>
        </p:nvGraphicFramePr>
        <p:xfrm>
          <a:off x="4546600" y="3694113"/>
          <a:ext cx="50800" cy="5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6" name="CS ChemDraw Drawing" r:id="rId5" imgW="50800" imgH="50800" progId="ChemDraw.Document.5.0">
                  <p:embed/>
                </p:oleObj>
              </mc:Choice>
              <mc:Fallback>
                <p:oleObj name="CS ChemDraw Drawing" r:id="rId5" imgW="50800" imgH="50800" progId="ChemDraw.Document.5.0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6600" y="3694113"/>
                        <a:ext cx="50800" cy="5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67" name="Object 27"/>
          <p:cNvGraphicFramePr>
            <a:graphicFrameLocks noChangeAspect="1"/>
          </p:cNvGraphicFramePr>
          <p:nvPr/>
        </p:nvGraphicFramePr>
        <p:xfrm>
          <a:off x="611188" y="3143250"/>
          <a:ext cx="1008062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7" name="CS ChemDraw Drawing" r:id="rId7" imgW="1178560" imgH="304800" progId="ChemDraw.Document.5.0">
                  <p:embed/>
                </p:oleObj>
              </mc:Choice>
              <mc:Fallback>
                <p:oleObj name="CS ChemDraw Drawing" r:id="rId7" imgW="1178560" imgH="304800" progId="ChemDraw.Document.5.0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3143250"/>
                        <a:ext cx="1008062" cy="26035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68" name="Object 29"/>
          <p:cNvGraphicFramePr>
            <a:graphicFrameLocks noChangeAspect="1"/>
          </p:cNvGraphicFramePr>
          <p:nvPr/>
        </p:nvGraphicFramePr>
        <p:xfrm>
          <a:off x="2339975" y="2782888"/>
          <a:ext cx="1008063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8" name="CS ChemDraw Drawing" r:id="rId9" imgW="1178560" imgH="553720" progId="ChemDraw.Document.5.0">
                  <p:embed/>
                </p:oleObj>
              </mc:Choice>
              <mc:Fallback>
                <p:oleObj name="CS ChemDraw Drawing" r:id="rId9" imgW="1178560" imgH="553720" progId="ChemDraw.Document.5.0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2782888"/>
                        <a:ext cx="1008063" cy="474662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69" name="Object 30"/>
          <p:cNvGraphicFramePr>
            <a:graphicFrameLocks noChangeAspect="1"/>
          </p:cNvGraphicFramePr>
          <p:nvPr/>
        </p:nvGraphicFramePr>
        <p:xfrm>
          <a:off x="2185988" y="2063750"/>
          <a:ext cx="1079500" cy="23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9" name="CS ChemDraw Drawing" r:id="rId11" imgW="1503680" imgH="304800" progId="ChemDraw.Document.5.0">
                  <p:embed/>
                </p:oleObj>
              </mc:Choice>
              <mc:Fallback>
                <p:oleObj name="CS ChemDraw Drawing" r:id="rId11" imgW="1503680" imgH="304800" progId="ChemDraw.Document.5.0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5988" y="2063750"/>
                        <a:ext cx="1079500" cy="239713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0" name="Object 31"/>
          <p:cNvGraphicFramePr>
            <a:graphicFrameLocks noChangeAspect="1"/>
          </p:cNvGraphicFramePr>
          <p:nvPr/>
        </p:nvGraphicFramePr>
        <p:xfrm>
          <a:off x="2051050" y="1055688"/>
          <a:ext cx="155892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0" name="CS ChemDraw Drawing" r:id="rId13" imgW="1559560" imgH="304800" progId="ChemDraw.Document.5.0">
                  <p:embed/>
                </p:oleObj>
              </mc:Choice>
              <mc:Fallback>
                <p:oleObj name="CS ChemDraw Drawing" r:id="rId13" imgW="1559560" imgH="304800" progId="ChemDraw.Document.5.0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1055688"/>
                        <a:ext cx="1558925" cy="3048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1" name="Object 32"/>
          <p:cNvGraphicFramePr>
            <a:graphicFrameLocks noChangeAspect="1"/>
          </p:cNvGraphicFramePr>
          <p:nvPr/>
        </p:nvGraphicFramePr>
        <p:xfrm>
          <a:off x="4067175" y="2424113"/>
          <a:ext cx="1009650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1" name="CS ChemDraw Drawing" r:id="rId15" imgW="1303020" imgH="683260" progId="ChemDraw.Document.5.0">
                  <p:embed/>
                </p:oleObj>
              </mc:Choice>
              <mc:Fallback>
                <p:oleObj name="CS ChemDraw Drawing" r:id="rId15" imgW="1303020" imgH="683260" progId="ChemDraw.Document.5.0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2424113"/>
                        <a:ext cx="1009650" cy="528637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2" name="Object 33"/>
          <p:cNvGraphicFramePr>
            <a:graphicFrameLocks noChangeAspect="1"/>
          </p:cNvGraphicFramePr>
          <p:nvPr/>
        </p:nvGraphicFramePr>
        <p:xfrm>
          <a:off x="4211638" y="4271963"/>
          <a:ext cx="865187" cy="598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2" name="CS ChemDraw Drawing" r:id="rId17" imgW="1076960" imgH="744220" progId="ChemDraw.Document.5.0">
                  <p:embed/>
                </p:oleObj>
              </mc:Choice>
              <mc:Fallback>
                <p:oleObj name="CS ChemDraw Drawing" r:id="rId17" imgW="1076960" imgH="744220" progId="ChemDraw.Document.5.0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4271963"/>
                        <a:ext cx="865187" cy="598487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4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0079842"/>
              </p:ext>
            </p:extLst>
          </p:nvPr>
        </p:nvGraphicFramePr>
        <p:xfrm>
          <a:off x="6291263" y="1996282"/>
          <a:ext cx="1439862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3" name="CS ChemDraw Drawing" r:id="rId19" imgW="1559560" imgH="553720" progId="ChemDraw.Document.5.0">
                  <p:embed/>
                </p:oleObj>
              </mc:Choice>
              <mc:Fallback>
                <p:oleObj name="CS ChemDraw Drawing" r:id="rId19" imgW="1559560" imgH="553720" progId="ChemDraw.Document.5.0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1263" y="1996282"/>
                        <a:ext cx="1439862" cy="51117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5" name="Object 36"/>
          <p:cNvGraphicFramePr>
            <a:graphicFrameLocks noChangeAspect="1"/>
          </p:cNvGraphicFramePr>
          <p:nvPr/>
        </p:nvGraphicFramePr>
        <p:xfrm>
          <a:off x="6300788" y="2855913"/>
          <a:ext cx="1079500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4" name="CS ChemDraw Drawing" r:id="rId21" imgW="1391920" imgH="685800" progId="ChemDraw.Document.5.0">
                  <p:embed/>
                </p:oleObj>
              </mc:Choice>
              <mc:Fallback>
                <p:oleObj name="CS ChemDraw Drawing" r:id="rId21" imgW="1391920" imgH="685800" progId="ChemDraw.Document.5.0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2855913"/>
                        <a:ext cx="1079500" cy="531812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6" name="Object 37"/>
          <p:cNvGraphicFramePr>
            <a:graphicFrameLocks noChangeAspect="1"/>
          </p:cNvGraphicFramePr>
          <p:nvPr/>
        </p:nvGraphicFramePr>
        <p:xfrm>
          <a:off x="5949950" y="4141788"/>
          <a:ext cx="158432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5" name="CS ChemDraw Drawing" r:id="rId23" imgW="2209800" imgH="772160" progId="ChemDraw.Document.5.0">
                  <p:embed/>
                </p:oleObj>
              </mc:Choice>
              <mc:Fallback>
                <p:oleObj name="CS ChemDraw Drawing" r:id="rId23" imgW="2209800" imgH="772160" progId="ChemDraw.Document.5.0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9950" y="4141788"/>
                        <a:ext cx="1584325" cy="55245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7" name="Object 38"/>
          <p:cNvGraphicFramePr>
            <a:graphicFrameLocks noChangeAspect="1"/>
          </p:cNvGraphicFramePr>
          <p:nvPr/>
        </p:nvGraphicFramePr>
        <p:xfrm>
          <a:off x="6300788" y="5159375"/>
          <a:ext cx="1096962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6" name="CS ChemDraw Drawing" r:id="rId25" imgW="1328420" imgH="685800" progId="ChemDraw.Document.5.0">
                  <p:embed/>
                </p:oleObj>
              </mc:Choice>
              <mc:Fallback>
                <p:oleObj name="CS ChemDraw Drawing" r:id="rId25" imgW="1328420" imgH="685800" progId="ChemDraw.Document.5.0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5159375"/>
                        <a:ext cx="1096962" cy="56673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0" name="Object 28"/>
          <p:cNvGraphicFramePr>
            <a:graphicFrameLocks noChangeAspect="1"/>
          </p:cNvGraphicFramePr>
          <p:nvPr/>
        </p:nvGraphicFramePr>
        <p:xfrm>
          <a:off x="2339975" y="5519738"/>
          <a:ext cx="949325" cy="22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7" name="CS ChemDraw Drawing" r:id="rId27" imgW="1178560" imgH="276860" progId="ChemDraw.Document.5.0">
                  <p:embed/>
                </p:oleObj>
              </mc:Choice>
              <mc:Fallback>
                <p:oleObj name="CS ChemDraw Drawing" r:id="rId27" imgW="1178560" imgH="276860" progId="ChemDraw.Document.5.0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5519738"/>
                        <a:ext cx="949325" cy="22225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 Box 44"/>
          <p:cNvSpPr txBox="1">
            <a:spLocks noChangeArrowheads="1"/>
          </p:cNvSpPr>
          <p:nvPr/>
        </p:nvSpPr>
        <p:spPr bwMode="auto">
          <a:xfrm>
            <a:off x="-47516" y="123924"/>
            <a:ext cx="919151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dirty="0"/>
              <a:t>Task 3</a:t>
            </a:r>
            <a:r>
              <a:rPr lang="en-GB" altLang="en-US" dirty="0" smtClean="0"/>
              <a:t>. </a:t>
            </a:r>
            <a:r>
              <a:rPr lang="en-GB" altLang="en-US" u="sng" dirty="0" smtClean="0"/>
              <a:t>part 2</a:t>
            </a:r>
            <a:r>
              <a:rPr lang="en-GB" altLang="en-US" dirty="0" smtClean="0"/>
              <a:t>: Highlight </a:t>
            </a:r>
            <a:r>
              <a:rPr lang="en-GB" altLang="en-US" dirty="0"/>
              <a:t>all </a:t>
            </a:r>
            <a:r>
              <a:rPr lang="en-GB" altLang="en-US" dirty="0" smtClean="0"/>
              <a:t>oxidation reactions with a </a:t>
            </a:r>
            <a:r>
              <a:rPr lang="en-GB" altLang="en-US" b="1" dirty="0" smtClean="0">
                <a:solidFill>
                  <a:srgbClr val="FF0000"/>
                </a:solidFill>
              </a:rPr>
              <a:t>red</a:t>
            </a:r>
            <a:r>
              <a:rPr lang="en-GB" altLang="en-US" dirty="0" smtClean="0"/>
              <a:t> arrow, reduction reactions </a:t>
            </a:r>
            <a:r>
              <a:rPr lang="en-GB" altLang="en-US" b="1" dirty="0">
                <a:solidFill>
                  <a:srgbClr val="00B0F0"/>
                </a:solidFill>
              </a:rPr>
              <a:t>blue</a:t>
            </a:r>
            <a:r>
              <a:rPr lang="en-GB" altLang="en-US" dirty="0"/>
              <a:t>, </a:t>
            </a:r>
            <a:r>
              <a:rPr lang="en-GB" altLang="en-US" dirty="0" smtClean="0"/>
              <a:t>substitution reactions </a:t>
            </a:r>
            <a:r>
              <a:rPr lang="en-GB" altLang="en-US" b="1" dirty="0" smtClean="0">
                <a:solidFill>
                  <a:srgbClr val="00B050"/>
                </a:solidFill>
              </a:rPr>
              <a:t>green, </a:t>
            </a:r>
            <a:r>
              <a:rPr lang="en-GB" altLang="en-US" dirty="0" smtClean="0"/>
              <a:t>elimination reactions </a:t>
            </a:r>
            <a:r>
              <a:rPr lang="en-GB" altLang="en-US" b="1" dirty="0" smtClean="0">
                <a:solidFill>
                  <a:srgbClr val="FFFF00"/>
                </a:solidFill>
              </a:rPr>
              <a:t>yellow </a:t>
            </a:r>
            <a:r>
              <a:rPr lang="en-GB" altLang="en-US" dirty="0"/>
              <a:t>addition reactions </a:t>
            </a:r>
            <a:r>
              <a:rPr lang="en-GB" altLang="en-US" dirty="0" smtClean="0">
                <a:solidFill>
                  <a:srgbClr val="FFC000"/>
                </a:solidFill>
              </a:rPr>
              <a:t>orange</a:t>
            </a:r>
            <a:endParaRPr lang="en-US" altLang="en-US" dirty="0">
              <a:solidFill>
                <a:srgbClr val="FFC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479653" y="6453336"/>
            <a:ext cx="6670503" cy="288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200" dirty="0" smtClean="0"/>
              <a:t>EDITED from </a:t>
            </a:r>
            <a:r>
              <a:rPr lang="en-NZ" sz="1200" dirty="0"/>
              <a:t>http://www.rsc.org/learn-chemistry/resource/res00000644/organic-reaction-maps</a:t>
            </a:r>
          </a:p>
        </p:txBody>
      </p:sp>
      <p:sp>
        <p:nvSpPr>
          <p:cNvPr id="36" name="Line 39"/>
          <p:cNvSpPr>
            <a:spLocks noChangeShapeType="1"/>
          </p:cNvSpPr>
          <p:nvPr/>
        </p:nvSpPr>
        <p:spPr bwMode="auto">
          <a:xfrm flipH="1">
            <a:off x="2948998" y="4591049"/>
            <a:ext cx="85577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7" name="Freeform 41"/>
          <p:cNvSpPr>
            <a:spLocks/>
          </p:cNvSpPr>
          <p:nvPr/>
        </p:nvSpPr>
        <p:spPr bwMode="auto">
          <a:xfrm>
            <a:off x="17050" y="2260197"/>
            <a:ext cx="2142514" cy="3725081"/>
          </a:xfrm>
          <a:custGeom>
            <a:avLst/>
            <a:gdLst>
              <a:gd name="T0" fmla="*/ 2220912 w 1399"/>
              <a:gd name="T1" fmla="*/ 0 h 1595"/>
              <a:gd name="T2" fmla="*/ 565150 w 1399"/>
              <a:gd name="T3" fmla="*/ 576263 h 1595"/>
              <a:gd name="T4" fmla="*/ 276225 w 1399"/>
              <a:gd name="T5" fmla="*/ 2232025 h 1595"/>
              <a:gd name="T6" fmla="*/ 2220912 w 1399"/>
              <a:gd name="T7" fmla="*/ 2376488 h 15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99" h="1595">
                <a:moveTo>
                  <a:pt x="1399" y="0"/>
                </a:moveTo>
                <a:cubicBezTo>
                  <a:pt x="979" y="64"/>
                  <a:pt x="560" y="129"/>
                  <a:pt x="356" y="363"/>
                </a:cubicBezTo>
                <a:cubicBezTo>
                  <a:pt x="152" y="597"/>
                  <a:pt x="0" y="1217"/>
                  <a:pt x="174" y="1406"/>
                </a:cubicBezTo>
                <a:cubicBezTo>
                  <a:pt x="348" y="1595"/>
                  <a:pt x="873" y="1546"/>
                  <a:pt x="1399" y="149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8" name="Freeform 82"/>
          <p:cNvSpPr>
            <a:spLocks/>
          </p:cNvSpPr>
          <p:nvPr/>
        </p:nvSpPr>
        <p:spPr bwMode="auto">
          <a:xfrm rot="10963730">
            <a:off x="3078892" y="3304868"/>
            <a:ext cx="490627" cy="2260908"/>
          </a:xfrm>
          <a:custGeom>
            <a:avLst/>
            <a:gdLst>
              <a:gd name="T0" fmla="*/ 392113 w 247"/>
              <a:gd name="T1" fmla="*/ 2376487 h 1497"/>
              <a:gd name="T2" fmla="*/ 11113 w 247"/>
              <a:gd name="T3" fmla="*/ 1112837 h 1497"/>
              <a:gd name="T4" fmla="*/ 320675 w 247"/>
              <a:gd name="T5" fmla="*/ 0 h 149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47" h="1497">
                <a:moveTo>
                  <a:pt x="247" y="1497"/>
                </a:moveTo>
                <a:cubicBezTo>
                  <a:pt x="207" y="1364"/>
                  <a:pt x="14" y="950"/>
                  <a:pt x="7" y="701"/>
                </a:cubicBezTo>
                <a:cubicBezTo>
                  <a:pt x="0" y="452"/>
                  <a:pt x="162" y="146"/>
                  <a:pt x="20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9" name="Line 25"/>
          <p:cNvSpPr>
            <a:spLocks noChangeShapeType="1"/>
          </p:cNvSpPr>
          <p:nvPr/>
        </p:nvSpPr>
        <p:spPr bwMode="auto">
          <a:xfrm flipV="1">
            <a:off x="7010400" y="2507456"/>
            <a:ext cx="0" cy="3357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0" name="Freeform 23"/>
          <p:cNvSpPr>
            <a:spLocks/>
          </p:cNvSpPr>
          <p:nvPr/>
        </p:nvSpPr>
        <p:spPr bwMode="auto">
          <a:xfrm rot="10607844" flipH="1">
            <a:off x="7329426" y="3308513"/>
            <a:ext cx="409697" cy="2089865"/>
          </a:xfrm>
          <a:custGeom>
            <a:avLst/>
            <a:gdLst>
              <a:gd name="T0" fmla="*/ 360363 w 673"/>
              <a:gd name="T1" fmla="*/ 2089150 h 1316"/>
              <a:gd name="T2" fmla="*/ 1008063 w 673"/>
              <a:gd name="T3" fmla="*/ 1081088 h 1316"/>
              <a:gd name="T4" fmla="*/ 0 w 673"/>
              <a:gd name="T5" fmla="*/ 0 h 13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73" h="1316">
                <a:moveTo>
                  <a:pt x="227" y="1316"/>
                </a:moveTo>
                <a:cubicBezTo>
                  <a:pt x="450" y="1108"/>
                  <a:pt x="673" y="900"/>
                  <a:pt x="635" y="681"/>
                </a:cubicBezTo>
                <a:cubicBezTo>
                  <a:pt x="597" y="462"/>
                  <a:pt x="106" y="11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900113" y="2914650"/>
            <a:ext cx="719137" cy="2016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propane</a:t>
            </a:r>
            <a:endParaRPr lang="en-US" altLang="en-US" sz="1200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339975" y="4000500"/>
            <a:ext cx="1008063" cy="2016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chloropropane</a:t>
            </a:r>
            <a:endParaRPr lang="en-US" altLang="en-US" sz="120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378870" y="2770039"/>
            <a:ext cx="1152525" cy="2016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propan-2-ol</a:t>
            </a:r>
            <a:endParaRPr lang="en-US" altLang="en-US" sz="1200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300788" y="4071938"/>
            <a:ext cx="1223962" cy="2016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ethyl propanoate</a:t>
            </a:r>
            <a:endParaRPr lang="en-US" altLang="en-US" sz="1200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300788" y="2847975"/>
            <a:ext cx="1079500" cy="2016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propanoic acid</a:t>
            </a:r>
            <a:endParaRPr lang="en-US" altLang="en-US" sz="1200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300788" y="1920875"/>
            <a:ext cx="1079500" cy="2016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propanamide</a:t>
            </a:r>
            <a:endParaRPr lang="en-US" altLang="en-US" sz="1200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4356100" y="4360863"/>
            <a:ext cx="863600" cy="2016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propanone</a:t>
            </a:r>
            <a:endParaRPr lang="en-US" altLang="en-US" sz="1200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4356100" y="2200275"/>
            <a:ext cx="719138" cy="2016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propanal</a:t>
            </a:r>
            <a:endParaRPr lang="en-US" altLang="en-US" sz="1200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2339975" y="1768475"/>
            <a:ext cx="863600" cy="2016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propan-1-ol</a:t>
            </a:r>
            <a:endParaRPr lang="en-US" altLang="en-US" sz="1200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339975" y="903288"/>
            <a:ext cx="936625" cy="2016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 dirty="0" err="1" smtClean="0"/>
              <a:t>propylamine</a:t>
            </a:r>
            <a:endParaRPr lang="en-US" altLang="en-US" sz="1200" dirty="0"/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2339975" y="5224463"/>
            <a:ext cx="719138" cy="2016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propene</a:t>
            </a:r>
            <a:endParaRPr lang="en-US" altLang="en-US" sz="120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6300788" y="5080000"/>
            <a:ext cx="1295400" cy="2016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propanoyl chloride</a:t>
            </a:r>
            <a:endParaRPr lang="en-US" altLang="en-US" sz="1200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3492500" y="2997200"/>
            <a:ext cx="863600" cy="14398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15" name="Freeform 20"/>
          <p:cNvSpPr>
            <a:spLocks/>
          </p:cNvSpPr>
          <p:nvPr/>
        </p:nvSpPr>
        <p:spPr bwMode="auto">
          <a:xfrm flipH="1">
            <a:off x="6115897" y="3049588"/>
            <a:ext cx="296755" cy="1971287"/>
          </a:xfrm>
          <a:custGeom>
            <a:avLst/>
            <a:gdLst>
              <a:gd name="T0" fmla="*/ 360363 w 673"/>
              <a:gd name="T1" fmla="*/ 2089150 h 1316"/>
              <a:gd name="T2" fmla="*/ 1008063 w 673"/>
              <a:gd name="T3" fmla="*/ 1081088 h 1316"/>
              <a:gd name="T4" fmla="*/ 0 w 673"/>
              <a:gd name="T5" fmla="*/ 0 h 13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73" h="1316">
                <a:moveTo>
                  <a:pt x="227" y="1316"/>
                </a:moveTo>
                <a:cubicBezTo>
                  <a:pt x="450" y="1108"/>
                  <a:pt x="673" y="900"/>
                  <a:pt x="635" y="681"/>
                </a:cubicBezTo>
                <a:cubicBezTo>
                  <a:pt x="597" y="462"/>
                  <a:pt x="106" y="113"/>
                  <a:pt x="0" y="0"/>
                </a:cubicBezTo>
              </a:path>
            </a:pathLst>
          </a:custGeom>
          <a:noFill/>
          <a:ln w="28575" cmpd="sng">
            <a:solidFill>
              <a:srgbClr val="00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18" name="Freeform 23"/>
          <p:cNvSpPr>
            <a:spLocks/>
          </p:cNvSpPr>
          <p:nvPr/>
        </p:nvSpPr>
        <p:spPr bwMode="auto">
          <a:xfrm flipH="1">
            <a:off x="7451726" y="1970088"/>
            <a:ext cx="1088916" cy="3196680"/>
          </a:xfrm>
          <a:custGeom>
            <a:avLst/>
            <a:gdLst>
              <a:gd name="T0" fmla="*/ 720725 w 454"/>
              <a:gd name="T1" fmla="*/ 3024188 h 1905"/>
              <a:gd name="T2" fmla="*/ 0 w 454"/>
              <a:gd name="T3" fmla="*/ 1223963 h 1905"/>
              <a:gd name="T4" fmla="*/ 720725 w 454"/>
              <a:gd name="T5" fmla="*/ 0 h 190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54" h="1905">
                <a:moveTo>
                  <a:pt x="454" y="1905"/>
                </a:moveTo>
                <a:cubicBezTo>
                  <a:pt x="227" y="1496"/>
                  <a:pt x="0" y="1088"/>
                  <a:pt x="0" y="771"/>
                </a:cubicBezTo>
                <a:cubicBezTo>
                  <a:pt x="0" y="454"/>
                  <a:pt x="227" y="227"/>
                  <a:pt x="454" y="0"/>
                </a:cubicBezTo>
              </a:path>
            </a:pathLst>
          </a:custGeom>
          <a:noFill/>
          <a:ln w="28575" cmpd="sng">
            <a:solidFill>
              <a:srgbClr val="00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19" name="Line 24"/>
          <p:cNvSpPr>
            <a:spLocks noChangeShapeType="1"/>
          </p:cNvSpPr>
          <p:nvPr/>
        </p:nvSpPr>
        <p:spPr bwMode="auto">
          <a:xfrm>
            <a:off x="6804025" y="3068638"/>
            <a:ext cx="0" cy="1008062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20" name="Line 25"/>
          <p:cNvSpPr>
            <a:spLocks noChangeShapeType="1"/>
          </p:cNvSpPr>
          <p:nvPr/>
        </p:nvSpPr>
        <p:spPr bwMode="auto">
          <a:xfrm>
            <a:off x="5076825" y="2349500"/>
            <a:ext cx="1223963" cy="6477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21" name="Line 26"/>
          <p:cNvSpPr>
            <a:spLocks noChangeShapeType="1"/>
          </p:cNvSpPr>
          <p:nvPr/>
        </p:nvSpPr>
        <p:spPr bwMode="auto">
          <a:xfrm>
            <a:off x="3203575" y="1844675"/>
            <a:ext cx="1152525" cy="431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23" name="Line 28"/>
          <p:cNvSpPr>
            <a:spLocks noChangeShapeType="1"/>
          </p:cNvSpPr>
          <p:nvPr/>
        </p:nvSpPr>
        <p:spPr bwMode="auto">
          <a:xfrm flipV="1">
            <a:off x="2700338" y="4202113"/>
            <a:ext cx="71437" cy="1008062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25" name="Freeform 30"/>
          <p:cNvSpPr>
            <a:spLocks/>
          </p:cNvSpPr>
          <p:nvPr/>
        </p:nvSpPr>
        <p:spPr bwMode="auto">
          <a:xfrm>
            <a:off x="3094038" y="2997201"/>
            <a:ext cx="1406525" cy="2837010"/>
          </a:xfrm>
          <a:custGeom>
            <a:avLst/>
            <a:gdLst>
              <a:gd name="T0" fmla="*/ 1296988 w 817"/>
              <a:gd name="T1" fmla="*/ 1584325 h 1799"/>
              <a:gd name="T2" fmla="*/ 720725 w 817"/>
              <a:gd name="T3" fmla="*/ 2592388 h 1799"/>
              <a:gd name="T4" fmla="*/ 0 w 817"/>
              <a:gd name="T5" fmla="*/ 0 h 17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17" h="1799">
                <a:moveTo>
                  <a:pt x="817" y="998"/>
                </a:moveTo>
                <a:cubicBezTo>
                  <a:pt x="703" y="1398"/>
                  <a:pt x="590" y="1799"/>
                  <a:pt x="454" y="1633"/>
                </a:cubicBezTo>
                <a:cubicBezTo>
                  <a:pt x="318" y="1467"/>
                  <a:pt x="159" y="733"/>
                  <a:pt x="0" y="0"/>
                </a:cubicBezTo>
              </a:path>
            </a:pathLst>
          </a:custGeom>
          <a:noFill/>
          <a:ln w="28575" cmpd="sng">
            <a:solidFill>
              <a:srgbClr val="00B0F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27" name="Freeform 32"/>
          <p:cNvSpPr>
            <a:spLocks/>
          </p:cNvSpPr>
          <p:nvPr/>
        </p:nvSpPr>
        <p:spPr bwMode="auto">
          <a:xfrm>
            <a:off x="1913572" y="2762357"/>
            <a:ext cx="504825" cy="1282700"/>
          </a:xfrm>
          <a:custGeom>
            <a:avLst/>
            <a:gdLst>
              <a:gd name="T0" fmla="*/ 504825 w 318"/>
              <a:gd name="T1" fmla="*/ 1282700 h 808"/>
              <a:gd name="T2" fmla="*/ 0 w 318"/>
              <a:gd name="T3" fmla="*/ 203200 h 808"/>
              <a:gd name="T4" fmla="*/ 504825 w 318"/>
              <a:gd name="T5" fmla="*/ 58738 h 8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8" h="808">
                <a:moveTo>
                  <a:pt x="318" y="808"/>
                </a:moveTo>
                <a:cubicBezTo>
                  <a:pt x="159" y="532"/>
                  <a:pt x="0" y="256"/>
                  <a:pt x="0" y="128"/>
                </a:cubicBezTo>
                <a:cubicBezTo>
                  <a:pt x="0" y="0"/>
                  <a:pt x="159" y="18"/>
                  <a:pt x="318" y="37"/>
                </a:cubicBezTo>
              </a:path>
            </a:pathLst>
          </a:custGeom>
          <a:noFill/>
          <a:ln w="28575" cmpd="sng">
            <a:solidFill>
              <a:srgbClr val="00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28" name="Freeform 33"/>
          <p:cNvSpPr>
            <a:spLocks/>
          </p:cNvSpPr>
          <p:nvPr/>
        </p:nvSpPr>
        <p:spPr bwMode="auto">
          <a:xfrm>
            <a:off x="1431132" y="1884470"/>
            <a:ext cx="876300" cy="2160587"/>
          </a:xfrm>
          <a:custGeom>
            <a:avLst/>
            <a:gdLst>
              <a:gd name="T0" fmla="*/ 876300 w 552"/>
              <a:gd name="T1" fmla="*/ 2160587 h 1361"/>
              <a:gd name="T2" fmla="*/ 371475 w 552"/>
              <a:gd name="T3" fmla="*/ 1225550 h 1361"/>
              <a:gd name="T4" fmla="*/ 84138 w 552"/>
              <a:gd name="T5" fmla="*/ 504825 h 1361"/>
              <a:gd name="T6" fmla="*/ 876300 w 552"/>
              <a:gd name="T7" fmla="*/ 0 h 136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52" h="1361">
                <a:moveTo>
                  <a:pt x="552" y="1361"/>
                </a:moveTo>
                <a:cubicBezTo>
                  <a:pt x="434" y="1153"/>
                  <a:pt x="317" y="946"/>
                  <a:pt x="234" y="772"/>
                </a:cubicBezTo>
                <a:cubicBezTo>
                  <a:pt x="151" y="598"/>
                  <a:pt x="0" y="447"/>
                  <a:pt x="53" y="318"/>
                </a:cubicBezTo>
                <a:cubicBezTo>
                  <a:pt x="106" y="189"/>
                  <a:pt x="329" y="94"/>
                  <a:pt x="552" y="0"/>
                </a:cubicBezTo>
              </a:path>
            </a:pathLst>
          </a:custGeom>
          <a:noFill/>
          <a:ln w="28575" cmpd="sng">
            <a:solidFill>
              <a:srgbClr val="00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29" name="Freeform 34"/>
          <p:cNvSpPr>
            <a:spLocks/>
          </p:cNvSpPr>
          <p:nvPr/>
        </p:nvSpPr>
        <p:spPr bwMode="auto">
          <a:xfrm>
            <a:off x="411163" y="981075"/>
            <a:ext cx="1919287" cy="3151188"/>
          </a:xfrm>
          <a:custGeom>
            <a:avLst/>
            <a:gdLst>
              <a:gd name="T0" fmla="*/ 1919287 w 1209"/>
              <a:gd name="T1" fmla="*/ 3151188 h 1985"/>
              <a:gd name="T2" fmla="*/ 339725 w 1209"/>
              <a:gd name="T3" fmla="*/ 2427288 h 1985"/>
              <a:gd name="T4" fmla="*/ 263525 w 1209"/>
              <a:gd name="T5" fmla="*/ 863600 h 1985"/>
              <a:gd name="T6" fmla="*/ 1919287 w 1209"/>
              <a:gd name="T7" fmla="*/ 0 h 19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1985">
                <a:moveTo>
                  <a:pt x="1209" y="1985"/>
                </a:moveTo>
                <a:cubicBezTo>
                  <a:pt x="1043" y="1909"/>
                  <a:pt x="388" y="1769"/>
                  <a:pt x="214" y="1529"/>
                </a:cubicBezTo>
                <a:cubicBezTo>
                  <a:pt x="40" y="1289"/>
                  <a:pt x="0" y="799"/>
                  <a:pt x="166" y="544"/>
                </a:cubicBezTo>
                <a:cubicBezTo>
                  <a:pt x="332" y="289"/>
                  <a:pt x="774" y="140"/>
                  <a:pt x="1209" y="0"/>
                </a:cubicBezTo>
              </a:path>
            </a:pathLst>
          </a:custGeom>
          <a:noFill/>
          <a:ln w="28575" cmpd="sng">
            <a:solidFill>
              <a:srgbClr val="00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30" name="Freeform 35"/>
          <p:cNvSpPr>
            <a:spLocks/>
          </p:cNvSpPr>
          <p:nvPr/>
        </p:nvSpPr>
        <p:spPr bwMode="auto">
          <a:xfrm>
            <a:off x="109538" y="1844675"/>
            <a:ext cx="2220912" cy="2532063"/>
          </a:xfrm>
          <a:custGeom>
            <a:avLst/>
            <a:gdLst>
              <a:gd name="T0" fmla="*/ 2220912 w 1399"/>
              <a:gd name="T1" fmla="*/ 0 h 1595"/>
              <a:gd name="T2" fmla="*/ 565150 w 1399"/>
              <a:gd name="T3" fmla="*/ 576263 h 1595"/>
              <a:gd name="T4" fmla="*/ 276225 w 1399"/>
              <a:gd name="T5" fmla="*/ 2232025 h 1595"/>
              <a:gd name="T6" fmla="*/ 2220912 w 1399"/>
              <a:gd name="T7" fmla="*/ 2376488 h 15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99" h="1595">
                <a:moveTo>
                  <a:pt x="1399" y="0"/>
                </a:moveTo>
                <a:cubicBezTo>
                  <a:pt x="979" y="64"/>
                  <a:pt x="560" y="129"/>
                  <a:pt x="356" y="363"/>
                </a:cubicBezTo>
                <a:cubicBezTo>
                  <a:pt x="152" y="597"/>
                  <a:pt x="0" y="1217"/>
                  <a:pt x="174" y="1406"/>
                </a:cubicBezTo>
                <a:cubicBezTo>
                  <a:pt x="348" y="1595"/>
                  <a:pt x="873" y="1546"/>
                  <a:pt x="1399" y="1497"/>
                </a:cubicBezTo>
              </a:path>
            </a:pathLst>
          </a:custGeom>
          <a:noFill/>
          <a:ln w="28575">
            <a:solidFill>
              <a:srgbClr val="00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31" name="Freeform 36"/>
          <p:cNvSpPr>
            <a:spLocks/>
          </p:cNvSpPr>
          <p:nvPr/>
        </p:nvSpPr>
        <p:spPr bwMode="auto">
          <a:xfrm>
            <a:off x="2771775" y="1969939"/>
            <a:ext cx="1561198" cy="584138"/>
          </a:xfrm>
          <a:custGeom>
            <a:avLst/>
            <a:gdLst>
              <a:gd name="T0" fmla="*/ 1655762 w 1043"/>
              <a:gd name="T1" fmla="*/ 647700 h 748"/>
              <a:gd name="T2" fmla="*/ 360362 w 1043"/>
              <a:gd name="T3" fmla="*/ 1079500 h 748"/>
              <a:gd name="T4" fmla="*/ 0 w 1043"/>
              <a:gd name="T5" fmla="*/ 0 h 7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43" h="748">
                <a:moveTo>
                  <a:pt x="1043" y="408"/>
                </a:moveTo>
                <a:cubicBezTo>
                  <a:pt x="722" y="578"/>
                  <a:pt x="401" y="748"/>
                  <a:pt x="227" y="680"/>
                </a:cubicBezTo>
                <a:cubicBezTo>
                  <a:pt x="53" y="612"/>
                  <a:pt x="38" y="113"/>
                  <a:pt x="0" y="0"/>
                </a:cubicBezTo>
              </a:path>
            </a:pathLst>
          </a:custGeom>
          <a:noFill/>
          <a:ln w="28575" cmpd="sng">
            <a:solidFill>
              <a:srgbClr val="00B0F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32" name="Text Box 37"/>
          <p:cNvSpPr txBox="1">
            <a:spLocks noChangeArrowheads="1"/>
          </p:cNvSpPr>
          <p:nvPr/>
        </p:nvSpPr>
        <p:spPr bwMode="auto">
          <a:xfrm>
            <a:off x="684213" y="260350"/>
            <a:ext cx="7272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dirty="0"/>
              <a:t>Task </a:t>
            </a:r>
            <a:r>
              <a:rPr lang="en-GB" altLang="en-US" dirty="0" smtClean="0"/>
              <a:t>3 part 1: ANSWERS</a:t>
            </a:r>
            <a:endParaRPr lang="en-US" altLang="en-US" dirty="0"/>
          </a:p>
        </p:txBody>
      </p:sp>
      <p:sp>
        <p:nvSpPr>
          <p:cNvPr id="4134" name="Freeform 39"/>
          <p:cNvSpPr>
            <a:spLocks/>
          </p:cNvSpPr>
          <p:nvPr/>
        </p:nvSpPr>
        <p:spPr bwMode="auto">
          <a:xfrm>
            <a:off x="793750" y="3132138"/>
            <a:ext cx="1536700" cy="2159000"/>
          </a:xfrm>
          <a:custGeom>
            <a:avLst/>
            <a:gdLst>
              <a:gd name="T0" fmla="*/ 1536700 w 968"/>
              <a:gd name="T1" fmla="*/ 2159000 h 1406"/>
              <a:gd name="T2" fmla="*/ 239713 w 968"/>
              <a:gd name="T3" fmla="*/ 1879528 h 1406"/>
              <a:gd name="T4" fmla="*/ 96838 w 968"/>
              <a:gd name="T5" fmla="*/ 695610 h 1406"/>
              <a:gd name="T6" fmla="*/ 168275 w 968"/>
              <a:gd name="T7" fmla="*/ 0 h 140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68" h="1406">
                <a:moveTo>
                  <a:pt x="968" y="1406"/>
                </a:moveTo>
                <a:cubicBezTo>
                  <a:pt x="635" y="1394"/>
                  <a:pt x="302" y="1383"/>
                  <a:pt x="151" y="1224"/>
                </a:cubicBezTo>
                <a:cubicBezTo>
                  <a:pt x="0" y="1065"/>
                  <a:pt x="68" y="657"/>
                  <a:pt x="61" y="453"/>
                </a:cubicBezTo>
                <a:cubicBezTo>
                  <a:pt x="54" y="249"/>
                  <a:pt x="80" y="124"/>
                  <a:pt x="106" y="0"/>
                </a:cubicBezTo>
              </a:path>
            </a:pathLst>
          </a:custGeom>
          <a:noFill/>
          <a:ln w="28575" cmpd="sng">
            <a:solidFill>
              <a:srgbClr val="FFC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38" name="Line 44"/>
          <p:cNvSpPr>
            <a:spLocks noChangeShapeType="1"/>
          </p:cNvSpPr>
          <p:nvPr/>
        </p:nvSpPr>
        <p:spPr bwMode="auto">
          <a:xfrm flipV="1">
            <a:off x="6948487" y="2141539"/>
            <a:ext cx="1" cy="687386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39" name="Line 45"/>
          <p:cNvSpPr>
            <a:spLocks noChangeShapeType="1"/>
          </p:cNvSpPr>
          <p:nvPr/>
        </p:nvSpPr>
        <p:spPr bwMode="auto">
          <a:xfrm flipH="1">
            <a:off x="2987675" y="4221163"/>
            <a:ext cx="71438" cy="10080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7" name="Freeform 41"/>
          <p:cNvSpPr>
            <a:spLocks/>
          </p:cNvSpPr>
          <p:nvPr/>
        </p:nvSpPr>
        <p:spPr bwMode="auto">
          <a:xfrm>
            <a:off x="188044" y="1864159"/>
            <a:ext cx="2142514" cy="3809179"/>
          </a:xfrm>
          <a:custGeom>
            <a:avLst/>
            <a:gdLst>
              <a:gd name="T0" fmla="*/ 2220912 w 1399"/>
              <a:gd name="T1" fmla="*/ 0 h 1595"/>
              <a:gd name="T2" fmla="*/ 565150 w 1399"/>
              <a:gd name="T3" fmla="*/ 576263 h 1595"/>
              <a:gd name="T4" fmla="*/ 276225 w 1399"/>
              <a:gd name="T5" fmla="*/ 2232025 h 1595"/>
              <a:gd name="T6" fmla="*/ 2220912 w 1399"/>
              <a:gd name="T7" fmla="*/ 2376488 h 15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99" h="1595">
                <a:moveTo>
                  <a:pt x="1399" y="0"/>
                </a:moveTo>
                <a:cubicBezTo>
                  <a:pt x="979" y="64"/>
                  <a:pt x="560" y="129"/>
                  <a:pt x="356" y="363"/>
                </a:cubicBezTo>
                <a:cubicBezTo>
                  <a:pt x="152" y="597"/>
                  <a:pt x="0" y="1217"/>
                  <a:pt x="174" y="1406"/>
                </a:cubicBezTo>
                <a:cubicBezTo>
                  <a:pt x="348" y="1595"/>
                  <a:pt x="873" y="1546"/>
                  <a:pt x="1399" y="1497"/>
                </a:cubicBezTo>
              </a:path>
            </a:pathLst>
          </a:custGeom>
          <a:noFill/>
          <a:ln w="25400">
            <a:solidFill>
              <a:srgbClr val="FF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0" name="Rectangle 39"/>
          <p:cNvSpPr/>
          <p:nvPr/>
        </p:nvSpPr>
        <p:spPr>
          <a:xfrm>
            <a:off x="2479653" y="6453336"/>
            <a:ext cx="6670503" cy="288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200" dirty="0" smtClean="0"/>
              <a:t>EDITED from </a:t>
            </a:r>
            <a:r>
              <a:rPr lang="en-NZ" sz="1200" dirty="0"/>
              <a:t>http://www.rsc.org/learn-chemistry/resource/res00000644/organic-reaction-maps</a:t>
            </a:r>
          </a:p>
        </p:txBody>
      </p:sp>
      <p:sp>
        <p:nvSpPr>
          <p:cNvPr id="36" name="Freeform 82"/>
          <p:cNvSpPr>
            <a:spLocks/>
          </p:cNvSpPr>
          <p:nvPr/>
        </p:nvSpPr>
        <p:spPr bwMode="auto">
          <a:xfrm rot="10963730">
            <a:off x="3115227" y="3001753"/>
            <a:ext cx="598198" cy="2304931"/>
          </a:xfrm>
          <a:custGeom>
            <a:avLst/>
            <a:gdLst>
              <a:gd name="T0" fmla="*/ 392113 w 247"/>
              <a:gd name="T1" fmla="*/ 2376487 h 1497"/>
              <a:gd name="T2" fmla="*/ 11113 w 247"/>
              <a:gd name="T3" fmla="*/ 1112837 h 1497"/>
              <a:gd name="T4" fmla="*/ 320675 w 247"/>
              <a:gd name="T5" fmla="*/ 0 h 149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47" h="1497">
                <a:moveTo>
                  <a:pt x="247" y="1497"/>
                </a:moveTo>
                <a:cubicBezTo>
                  <a:pt x="207" y="1364"/>
                  <a:pt x="14" y="950"/>
                  <a:pt x="7" y="701"/>
                </a:cubicBezTo>
                <a:cubicBezTo>
                  <a:pt x="0" y="452"/>
                  <a:pt x="162" y="146"/>
                  <a:pt x="202" y="0"/>
                </a:cubicBezTo>
              </a:path>
            </a:pathLst>
          </a:custGeom>
          <a:noFill/>
          <a:ln w="25400">
            <a:solidFill>
              <a:srgbClr val="00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9" name="Freeform 23"/>
          <p:cNvSpPr>
            <a:spLocks/>
          </p:cNvSpPr>
          <p:nvPr/>
        </p:nvSpPr>
        <p:spPr bwMode="auto">
          <a:xfrm rot="10607844" flipH="1">
            <a:off x="7357879" y="2974576"/>
            <a:ext cx="409697" cy="2089865"/>
          </a:xfrm>
          <a:custGeom>
            <a:avLst/>
            <a:gdLst>
              <a:gd name="T0" fmla="*/ 360363 w 673"/>
              <a:gd name="T1" fmla="*/ 2089150 h 1316"/>
              <a:gd name="T2" fmla="*/ 1008063 w 673"/>
              <a:gd name="T3" fmla="*/ 1081088 h 1316"/>
              <a:gd name="T4" fmla="*/ 0 w 673"/>
              <a:gd name="T5" fmla="*/ 0 h 13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73" h="1316">
                <a:moveTo>
                  <a:pt x="227" y="1316"/>
                </a:moveTo>
                <a:cubicBezTo>
                  <a:pt x="450" y="1108"/>
                  <a:pt x="673" y="900"/>
                  <a:pt x="635" y="681"/>
                </a:cubicBezTo>
                <a:cubicBezTo>
                  <a:pt x="597" y="462"/>
                  <a:pt x="106" y="113"/>
                  <a:pt x="0" y="0"/>
                </a:cubicBezTo>
              </a:path>
            </a:pathLst>
          </a:custGeom>
          <a:noFill/>
          <a:ln w="25400">
            <a:solidFill>
              <a:srgbClr val="00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3492500" y="2997200"/>
            <a:ext cx="863600" cy="14398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15" name="Freeform 20"/>
          <p:cNvSpPr>
            <a:spLocks/>
          </p:cNvSpPr>
          <p:nvPr/>
        </p:nvSpPr>
        <p:spPr bwMode="auto">
          <a:xfrm flipH="1">
            <a:off x="5758848" y="3286842"/>
            <a:ext cx="976083" cy="2059118"/>
          </a:xfrm>
          <a:custGeom>
            <a:avLst/>
            <a:gdLst>
              <a:gd name="T0" fmla="*/ 360363 w 673"/>
              <a:gd name="T1" fmla="*/ 2089150 h 1316"/>
              <a:gd name="T2" fmla="*/ 1008063 w 673"/>
              <a:gd name="T3" fmla="*/ 1081088 h 1316"/>
              <a:gd name="T4" fmla="*/ 0 w 673"/>
              <a:gd name="T5" fmla="*/ 0 h 13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73" h="1316">
                <a:moveTo>
                  <a:pt x="227" y="1316"/>
                </a:moveTo>
                <a:cubicBezTo>
                  <a:pt x="450" y="1108"/>
                  <a:pt x="673" y="900"/>
                  <a:pt x="635" y="681"/>
                </a:cubicBezTo>
                <a:cubicBezTo>
                  <a:pt x="597" y="462"/>
                  <a:pt x="106" y="113"/>
                  <a:pt x="0" y="0"/>
                </a:cubicBezTo>
              </a:path>
            </a:pathLst>
          </a:custGeom>
          <a:noFill/>
          <a:ln w="28575" cmpd="sng">
            <a:solidFill>
              <a:srgbClr val="00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18" name="Freeform 23"/>
          <p:cNvSpPr>
            <a:spLocks/>
          </p:cNvSpPr>
          <p:nvPr/>
        </p:nvSpPr>
        <p:spPr bwMode="auto">
          <a:xfrm flipH="1">
            <a:off x="7472770" y="1790166"/>
            <a:ext cx="1175696" cy="3722691"/>
          </a:xfrm>
          <a:custGeom>
            <a:avLst/>
            <a:gdLst>
              <a:gd name="T0" fmla="*/ 720725 w 454"/>
              <a:gd name="T1" fmla="*/ 3024188 h 1905"/>
              <a:gd name="T2" fmla="*/ 0 w 454"/>
              <a:gd name="T3" fmla="*/ 1223963 h 1905"/>
              <a:gd name="T4" fmla="*/ 720725 w 454"/>
              <a:gd name="T5" fmla="*/ 0 h 190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54" h="1905">
                <a:moveTo>
                  <a:pt x="454" y="1905"/>
                </a:moveTo>
                <a:cubicBezTo>
                  <a:pt x="227" y="1496"/>
                  <a:pt x="0" y="1088"/>
                  <a:pt x="0" y="771"/>
                </a:cubicBezTo>
                <a:cubicBezTo>
                  <a:pt x="0" y="454"/>
                  <a:pt x="227" y="227"/>
                  <a:pt x="454" y="0"/>
                </a:cubicBezTo>
              </a:path>
            </a:pathLst>
          </a:custGeom>
          <a:noFill/>
          <a:ln w="28575" cmpd="sng">
            <a:solidFill>
              <a:srgbClr val="00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19" name="Line 24"/>
          <p:cNvSpPr>
            <a:spLocks noChangeShapeType="1"/>
          </p:cNvSpPr>
          <p:nvPr/>
        </p:nvSpPr>
        <p:spPr bwMode="auto">
          <a:xfrm>
            <a:off x="7020272" y="3329960"/>
            <a:ext cx="0" cy="642672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20" name="Line 25"/>
          <p:cNvSpPr>
            <a:spLocks noChangeShapeType="1"/>
          </p:cNvSpPr>
          <p:nvPr/>
        </p:nvSpPr>
        <p:spPr bwMode="auto">
          <a:xfrm>
            <a:off x="5236579" y="2262282"/>
            <a:ext cx="1064209" cy="73491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21" name="Line 26"/>
          <p:cNvSpPr>
            <a:spLocks noChangeShapeType="1"/>
          </p:cNvSpPr>
          <p:nvPr/>
        </p:nvSpPr>
        <p:spPr bwMode="auto">
          <a:xfrm>
            <a:off x="3317175" y="1654032"/>
            <a:ext cx="985250" cy="21012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23" name="Line 28"/>
          <p:cNvSpPr>
            <a:spLocks noChangeShapeType="1"/>
          </p:cNvSpPr>
          <p:nvPr/>
        </p:nvSpPr>
        <p:spPr bwMode="auto">
          <a:xfrm flipV="1">
            <a:off x="2700338" y="4271875"/>
            <a:ext cx="73743" cy="938299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25" name="Freeform 30"/>
          <p:cNvSpPr>
            <a:spLocks/>
          </p:cNvSpPr>
          <p:nvPr/>
        </p:nvSpPr>
        <p:spPr bwMode="auto">
          <a:xfrm>
            <a:off x="3381807" y="2997201"/>
            <a:ext cx="1324412" cy="2812994"/>
          </a:xfrm>
          <a:custGeom>
            <a:avLst/>
            <a:gdLst>
              <a:gd name="T0" fmla="*/ 1296988 w 817"/>
              <a:gd name="T1" fmla="*/ 1584325 h 1799"/>
              <a:gd name="T2" fmla="*/ 720725 w 817"/>
              <a:gd name="T3" fmla="*/ 2592388 h 1799"/>
              <a:gd name="T4" fmla="*/ 0 w 817"/>
              <a:gd name="T5" fmla="*/ 0 h 17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17" h="1799">
                <a:moveTo>
                  <a:pt x="817" y="998"/>
                </a:moveTo>
                <a:cubicBezTo>
                  <a:pt x="703" y="1398"/>
                  <a:pt x="590" y="1799"/>
                  <a:pt x="454" y="1633"/>
                </a:cubicBezTo>
                <a:cubicBezTo>
                  <a:pt x="318" y="1467"/>
                  <a:pt x="159" y="733"/>
                  <a:pt x="0" y="0"/>
                </a:cubicBezTo>
              </a:path>
            </a:pathLst>
          </a:custGeom>
          <a:noFill/>
          <a:ln w="28575" cmpd="sng">
            <a:solidFill>
              <a:srgbClr val="00B0F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27" name="Freeform 32"/>
          <p:cNvSpPr>
            <a:spLocks/>
          </p:cNvSpPr>
          <p:nvPr/>
        </p:nvSpPr>
        <p:spPr bwMode="auto">
          <a:xfrm>
            <a:off x="1913572" y="2762357"/>
            <a:ext cx="504825" cy="1282700"/>
          </a:xfrm>
          <a:custGeom>
            <a:avLst/>
            <a:gdLst>
              <a:gd name="T0" fmla="*/ 504825 w 318"/>
              <a:gd name="T1" fmla="*/ 1282700 h 808"/>
              <a:gd name="T2" fmla="*/ 0 w 318"/>
              <a:gd name="T3" fmla="*/ 203200 h 808"/>
              <a:gd name="T4" fmla="*/ 504825 w 318"/>
              <a:gd name="T5" fmla="*/ 58738 h 8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8" h="808">
                <a:moveTo>
                  <a:pt x="318" y="808"/>
                </a:moveTo>
                <a:cubicBezTo>
                  <a:pt x="159" y="532"/>
                  <a:pt x="0" y="256"/>
                  <a:pt x="0" y="128"/>
                </a:cubicBezTo>
                <a:cubicBezTo>
                  <a:pt x="0" y="0"/>
                  <a:pt x="159" y="18"/>
                  <a:pt x="318" y="37"/>
                </a:cubicBezTo>
              </a:path>
            </a:pathLst>
          </a:custGeom>
          <a:noFill/>
          <a:ln w="28575" cmpd="sng">
            <a:solidFill>
              <a:srgbClr val="00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28" name="Freeform 33"/>
          <p:cNvSpPr>
            <a:spLocks/>
          </p:cNvSpPr>
          <p:nvPr/>
        </p:nvSpPr>
        <p:spPr bwMode="auto">
          <a:xfrm>
            <a:off x="1431132" y="1884470"/>
            <a:ext cx="876300" cy="2160587"/>
          </a:xfrm>
          <a:custGeom>
            <a:avLst/>
            <a:gdLst>
              <a:gd name="T0" fmla="*/ 876300 w 552"/>
              <a:gd name="T1" fmla="*/ 2160587 h 1361"/>
              <a:gd name="T2" fmla="*/ 371475 w 552"/>
              <a:gd name="T3" fmla="*/ 1225550 h 1361"/>
              <a:gd name="T4" fmla="*/ 84138 w 552"/>
              <a:gd name="T5" fmla="*/ 504825 h 1361"/>
              <a:gd name="T6" fmla="*/ 876300 w 552"/>
              <a:gd name="T7" fmla="*/ 0 h 136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52" h="1361">
                <a:moveTo>
                  <a:pt x="552" y="1361"/>
                </a:moveTo>
                <a:cubicBezTo>
                  <a:pt x="434" y="1153"/>
                  <a:pt x="317" y="946"/>
                  <a:pt x="234" y="772"/>
                </a:cubicBezTo>
                <a:cubicBezTo>
                  <a:pt x="151" y="598"/>
                  <a:pt x="0" y="447"/>
                  <a:pt x="53" y="318"/>
                </a:cubicBezTo>
                <a:cubicBezTo>
                  <a:pt x="106" y="189"/>
                  <a:pt x="329" y="94"/>
                  <a:pt x="552" y="0"/>
                </a:cubicBezTo>
              </a:path>
            </a:pathLst>
          </a:custGeom>
          <a:noFill/>
          <a:ln w="28575" cmpd="sng">
            <a:solidFill>
              <a:srgbClr val="00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29" name="Freeform 34"/>
          <p:cNvSpPr>
            <a:spLocks/>
          </p:cNvSpPr>
          <p:nvPr/>
        </p:nvSpPr>
        <p:spPr bwMode="auto">
          <a:xfrm>
            <a:off x="411163" y="981075"/>
            <a:ext cx="1919287" cy="3151188"/>
          </a:xfrm>
          <a:custGeom>
            <a:avLst/>
            <a:gdLst>
              <a:gd name="T0" fmla="*/ 1919287 w 1209"/>
              <a:gd name="T1" fmla="*/ 3151188 h 1985"/>
              <a:gd name="T2" fmla="*/ 339725 w 1209"/>
              <a:gd name="T3" fmla="*/ 2427288 h 1985"/>
              <a:gd name="T4" fmla="*/ 263525 w 1209"/>
              <a:gd name="T5" fmla="*/ 863600 h 1985"/>
              <a:gd name="T6" fmla="*/ 1919287 w 1209"/>
              <a:gd name="T7" fmla="*/ 0 h 19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1985">
                <a:moveTo>
                  <a:pt x="1209" y="1985"/>
                </a:moveTo>
                <a:cubicBezTo>
                  <a:pt x="1043" y="1909"/>
                  <a:pt x="388" y="1769"/>
                  <a:pt x="214" y="1529"/>
                </a:cubicBezTo>
                <a:cubicBezTo>
                  <a:pt x="40" y="1289"/>
                  <a:pt x="0" y="799"/>
                  <a:pt x="166" y="544"/>
                </a:cubicBezTo>
                <a:cubicBezTo>
                  <a:pt x="332" y="289"/>
                  <a:pt x="774" y="140"/>
                  <a:pt x="1209" y="0"/>
                </a:cubicBezTo>
              </a:path>
            </a:pathLst>
          </a:custGeom>
          <a:noFill/>
          <a:ln w="28575" cmpd="sng">
            <a:solidFill>
              <a:srgbClr val="00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30" name="Freeform 35"/>
          <p:cNvSpPr>
            <a:spLocks/>
          </p:cNvSpPr>
          <p:nvPr/>
        </p:nvSpPr>
        <p:spPr bwMode="auto">
          <a:xfrm>
            <a:off x="109538" y="1844675"/>
            <a:ext cx="2220912" cy="2532063"/>
          </a:xfrm>
          <a:custGeom>
            <a:avLst/>
            <a:gdLst>
              <a:gd name="T0" fmla="*/ 2220912 w 1399"/>
              <a:gd name="T1" fmla="*/ 0 h 1595"/>
              <a:gd name="T2" fmla="*/ 565150 w 1399"/>
              <a:gd name="T3" fmla="*/ 576263 h 1595"/>
              <a:gd name="T4" fmla="*/ 276225 w 1399"/>
              <a:gd name="T5" fmla="*/ 2232025 h 1595"/>
              <a:gd name="T6" fmla="*/ 2220912 w 1399"/>
              <a:gd name="T7" fmla="*/ 2376488 h 15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99" h="1595">
                <a:moveTo>
                  <a:pt x="1399" y="0"/>
                </a:moveTo>
                <a:cubicBezTo>
                  <a:pt x="979" y="64"/>
                  <a:pt x="560" y="129"/>
                  <a:pt x="356" y="363"/>
                </a:cubicBezTo>
                <a:cubicBezTo>
                  <a:pt x="152" y="597"/>
                  <a:pt x="0" y="1217"/>
                  <a:pt x="174" y="1406"/>
                </a:cubicBezTo>
                <a:cubicBezTo>
                  <a:pt x="348" y="1595"/>
                  <a:pt x="873" y="1546"/>
                  <a:pt x="1399" y="1497"/>
                </a:cubicBezTo>
              </a:path>
            </a:pathLst>
          </a:custGeom>
          <a:noFill/>
          <a:ln w="28575">
            <a:solidFill>
              <a:srgbClr val="00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31" name="Freeform 36"/>
          <p:cNvSpPr>
            <a:spLocks/>
          </p:cNvSpPr>
          <p:nvPr/>
        </p:nvSpPr>
        <p:spPr bwMode="auto">
          <a:xfrm>
            <a:off x="2939459" y="1862498"/>
            <a:ext cx="1362965" cy="507172"/>
          </a:xfrm>
          <a:custGeom>
            <a:avLst/>
            <a:gdLst>
              <a:gd name="T0" fmla="*/ 1655762 w 1043"/>
              <a:gd name="T1" fmla="*/ 647700 h 748"/>
              <a:gd name="T2" fmla="*/ 360362 w 1043"/>
              <a:gd name="T3" fmla="*/ 1079500 h 748"/>
              <a:gd name="T4" fmla="*/ 0 w 1043"/>
              <a:gd name="T5" fmla="*/ 0 h 7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43" h="748">
                <a:moveTo>
                  <a:pt x="1043" y="408"/>
                </a:moveTo>
                <a:cubicBezTo>
                  <a:pt x="722" y="578"/>
                  <a:pt x="401" y="748"/>
                  <a:pt x="227" y="680"/>
                </a:cubicBezTo>
                <a:cubicBezTo>
                  <a:pt x="53" y="612"/>
                  <a:pt x="38" y="113"/>
                  <a:pt x="0" y="0"/>
                </a:cubicBezTo>
              </a:path>
            </a:pathLst>
          </a:custGeom>
          <a:noFill/>
          <a:ln w="28575" cmpd="sng">
            <a:solidFill>
              <a:srgbClr val="00B0F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32" name="Text Box 37"/>
          <p:cNvSpPr txBox="1">
            <a:spLocks noChangeArrowheads="1"/>
          </p:cNvSpPr>
          <p:nvPr/>
        </p:nvSpPr>
        <p:spPr bwMode="auto">
          <a:xfrm>
            <a:off x="684213" y="260350"/>
            <a:ext cx="7272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dirty="0"/>
              <a:t>Task </a:t>
            </a:r>
            <a:r>
              <a:rPr lang="en-GB" altLang="en-US" dirty="0" smtClean="0"/>
              <a:t>3 part 2: ANSWERS</a:t>
            </a:r>
            <a:endParaRPr lang="en-US" altLang="en-US" dirty="0"/>
          </a:p>
        </p:txBody>
      </p:sp>
      <p:sp>
        <p:nvSpPr>
          <p:cNvPr id="4134" name="Freeform 39"/>
          <p:cNvSpPr>
            <a:spLocks/>
          </p:cNvSpPr>
          <p:nvPr/>
        </p:nvSpPr>
        <p:spPr bwMode="auto">
          <a:xfrm>
            <a:off x="793750" y="3132138"/>
            <a:ext cx="1536700" cy="2159000"/>
          </a:xfrm>
          <a:custGeom>
            <a:avLst/>
            <a:gdLst>
              <a:gd name="T0" fmla="*/ 1536700 w 968"/>
              <a:gd name="T1" fmla="*/ 2159000 h 1406"/>
              <a:gd name="T2" fmla="*/ 239713 w 968"/>
              <a:gd name="T3" fmla="*/ 1879528 h 1406"/>
              <a:gd name="T4" fmla="*/ 96838 w 968"/>
              <a:gd name="T5" fmla="*/ 695610 h 1406"/>
              <a:gd name="T6" fmla="*/ 168275 w 968"/>
              <a:gd name="T7" fmla="*/ 0 h 140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68" h="1406">
                <a:moveTo>
                  <a:pt x="968" y="1406"/>
                </a:moveTo>
                <a:cubicBezTo>
                  <a:pt x="635" y="1394"/>
                  <a:pt x="302" y="1383"/>
                  <a:pt x="151" y="1224"/>
                </a:cubicBezTo>
                <a:cubicBezTo>
                  <a:pt x="0" y="1065"/>
                  <a:pt x="68" y="657"/>
                  <a:pt x="61" y="453"/>
                </a:cubicBezTo>
                <a:cubicBezTo>
                  <a:pt x="54" y="249"/>
                  <a:pt x="80" y="124"/>
                  <a:pt x="106" y="0"/>
                </a:cubicBezTo>
              </a:path>
            </a:pathLst>
          </a:custGeom>
          <a:noFill/>
          <a:ln w="28575" cmpd="sng">
            <a:solidFill>
              <a:srgbClr val="FFC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38" name="Line 44"/>
          <p:cNvSpPr>
            <a:spLocks noChangeShapeType="1"/>
          </p:cNvSpPr>
          <p:nvPr/>
        </p:nvSpPr>
        <p:spPr bwMode="auto">
          <a:xfrm flipV="1">
            <a:off x="6798629" y="2141712"/>
            <a:ext cx="0" cy="52280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4139" name="Line 45"/>
          <p:cNvSpPr>
            <a:spLocks noChangeShapeType="1"/>
          </p:cNvSpPr>
          <p:nvPr/>
        </p:nvSpPr>
        <p:spPr bwMode="auto">
          <a:xfrm flipH="1">
            <a:off x="2987675" y="4271875"/>
            <a:ext cx="79374" cy="95735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37" name="Freeform 41"/>
          <p:cNvSpPr>
            <a:spLocks/>
          </p:cNvSpPr>
          <p:nvPr/>
        </p:nvSpPr>
        <p:spPr bwMode="auto">
          <a:xfrm>
            <a:off x="188044" y="1864159"/>
            <a:ext cx="2142514" cy="3809179"/>
          </a:xfrm>
          <a:custGeom>
            <a:avLst/>
            <a:gdLst>
              <a:gd name="T0" fmla="*/ 2220912 w 1399"/>
              <a:gd name="T1" fmla="*/ 0 h 1595"/>
              <a:gd name="T2" fmla="*/ 565150 w 1399"/>
              <a:gd name="T3" fmla="*/ 576263 h 1595"/>
              <a:gd name="T4" fmla="*/ 276225 w 1399"/>
              <a:gd name="T5" fmla="*/ 2232025 h 1595"/>
              <a:gd name="T6" fmla="*/ 2220912 w 1399"/>
              <a:gd name="T7" fmla="*/ 2376488 h 15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99" h="1595">
                <a:moveTo>
                  <a:pt x="1399" y="0"/>
                </a:moveTo>
                <a:cubicBezTo>
                  <a:pt x="979" y="64"/>
                  <a:pt x="560" y="129"/>
                  <a:pt x="356" y="363"/>
                </a:cubicBezTo>
                <a:cubicBezTo>
                  <a:pt x="152" y="597"/>
                  <a:pt x="0" y="1217"/>
                  <a:pt x="174" y="1406"/>
                </a:cubicBezTo>
                <a:cubicBezTo>
                  <a:pt x="348" y="1595"/>
                  <a:pt x="873" y="1546"/>
                  <a:pt x="1399" y="1497"/>
                </a:cubicBezTo>
              </a:path>
            </a:pathLst>
          </a:custGeom>
          <a:noFill/>
          <a:ln w="25400">
            <a:solidFill>
              <a:srgbClr val="FF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graphicFrame>
        <p:nvGraphicFramePr>
          <p:cNvPr id="3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7031790"/>
              </p:ext>
            </p:extLst>
          </p:nvPr>
        </p:nvGraphicFramePr>
        <p:xfrm>
          <a:off x="2307432" y="801634"/>
          <a:ext cx="155892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4" name="CS ChemDraw Drawing" r:id="rId3" imgW="1559560" imgH="304800" progId="ChemDraw.Document.5.0">
                  <p:embed/>
                </p:oleObj>
              </mc:Choice>
              <mc:Fallback>
                <p:oleObj name="CS ChemDraw Drawing" r:id="rId3" imgW="1559560" imgH="304800" progId="ChemDraw.Document.5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7432" y="801634"/>
                        <a:ext cx="1558925" cy="30480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928464"/>
              </p:ext>
            </p:extLst>
          </p:nvPr>
        </p:nvGraphicFramePr>
        <p:xfrm>
          <a:off x="2232025" y="1600200"/>
          <a:ext cx="1079500" cy="23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5" name="CS ChemDraw Drawing" r:id="rId5" imgW="1503680" imgH="304800" progId="ChemDraw.Document.5.0">
                  <p:embed/>
                </p:oleObj>
              </mc:Choice>
              <mc:Fallback>
                <p:oleObj name="CS ChemDraw Drawing" r:id="rId5" imgW="1503680" imgH="304800" progId="ChemDraw.Document.5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2025" y="1600200"/>
                        <a:ext cx="1079500" cy="239712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6228062"/>
              </p:ext>
            </p:extLst>
          </p:nvPr>
        </p:nvGraphicFramePr>
        <p:xfrm>
          <a:off x="664290" y="2862263"/>
          <a:ext cx="1008062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6" name="CS ChemDraw Drawing" r:id="rId7" imgW="1178560" imgH="304800" progId="ChemDraw.Document.5.0">
                  <p:embed/>
                </p:oleObj>
              </mc:Choice>
              <mc:Fallback>
                <p:oleObj name="CS ChemDraw Drawing" r:id="rId7" imgW="1178560" imgH="304800" progId="ChemDraw.Document.5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290" y="2862263"/>
                        <a:ext cx="1008062" cy="26035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6760823"/>
              </p:ext>
            </p:extLst>
          </p:nvPr>
        </p:nvGraphicFramePr>
        <p:xfrm>
          <a:off x="2460127" y="2466532"/>
          <a:ext cx="1008063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7" name="CS ChemDraw Drawing" r:id="rId9" imgW="1178560" imgH="553720" progId="ChemDraw.Document.5.0">
                  <p:embed/>
                </p:oleObj>
              </mc:Choice>
              <mc:Fallback>
                <p:oleObj name="CS ChemDraw Drawing" r:id="rId9" imgW="1178560" imgH="553720" progId="ChemDraw.Document.5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0127" y="2466532"/>
                        <a:ext cx="1008063" cy="474663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5121227"/>
              </p:ext>
            </p:extLst>
          </p:nvPr>
        </p:nvGraphicFramePr>
        <p:xfrm>
          <a:off x="2416430" y="3508289"/>
          <a:ext cx="935038" cy="76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8" name="CS ChemDraw Drawing" r:id="rId11" imgW="1440180" imgH="1173480" progId="ChemDraw.Document.5.0">
                  <p:embed/>
                </p:oleObj>
              </mc:Choice>
              <mc:Fallback>
                <p:oleObj name="CS ChemDraw Drawing" r:id="rId11" imgW="1440180" imgH="1173480" progId="ChemDraw.Document.5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6430" y="3508289"/>
                        <a:ext cx="935038" cy="763587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2634758"/>
              </p:ext>
            </p:extLst>
          </p:nvPr>
        </p:nvGraphicFramePr>
        <p:xfrm>
          <a:off x="2330450" y="5290608"/>
          <a:ext cx="949325" cy="22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9" name="CS ChemDraw Drawing" r:id="rId13" imgW="1178560" imgH="276860" progId="ChemDraw.Document.5.0">
                  <p:embed/>
                </p:oleObj>
              </mc:Choice>
              <mc:Fallback>
                <p:oleObj name="CS ChemDraw Drawing" r:id="rId13" imgW="1178560" imgH="276860" progId="ChemDraw.Document.5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0450" y="5290608"/>
                        <a:ext cx="949325" cy="22225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2792934"/>
              </p:ext>
            </p:extLst>
          </p:nvPr>
        </p:nvGraphicFramePr>
        <p:xfrm>
          <a:off x="4331923" y="1681761"/>
          <a:ext cx="1009650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" name="CS ChemDraw Drawing" r:id="rId15" imgW="1303020" imgH="683260" progId="ChemDraw.Document.5.0">
                  <p:embed/>
                </p:oleObj>
              </mc:Choice>
              <mc:Fallback>
                <p:oleObj name="CS ChemDraw Drawing" r:id="rId15" imgW="1303020" imgH="683260" progId="ChemDraw.Document.5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1923" y="1681761"/>
                        <a:ext cx="1009650" cy="528638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462367"/>
              </p:ext>
            </p:extLst>
          </p:nvPr>
        </p:nvGraphicFramePr>
        <p:xfrm>
          <a:off x="4399758" y="3972632"/>
          <a:ext cx="865187" cy="59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1" name="CS ChemDraw Drawing" r:id="rId17" imgW="1076960" imgH="744220" progId="ChemDraw.Document.5.0">
                  <p:embed/>
                </p:oleObj>
              </mc:Choice>
              <mc:Fallback>
                <p:oleObj name="CS ChemDraw Drawing" r:id="rId17" imgW="1076960" imgH="744220" progId="ChemDraw.Document.5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9758" y="3972632"/>
                        <a:ext cx="865187" cy="598488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6589750"/>
              </p:ext>
            </p:extLst>
          </p:nvPr>
        </p:nvGraphicFramePr>
        <p:xfrm>
          <a:off x="6003409" y="1583606"/>
          <a:ext cx="1439862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2" name="CS ChemDraw Drawing" r:id="rId19" imgW="1559560" imgH="553720" progId="ChemDraw.Document.5.0">
                  <p:embed/>
                </p:oleObj>
              </mc:Choice>
              <mc:Fallback>
                <p:oleObj name="CS ChemDraw Drawing" r:id="rId19" imgW="1559560" imgH="553720" progId="ChemDraw.Document.5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3409" y="1583606"/>
                        <a:ext cx="1439862" cy="51117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70"/>
          <p:cNvGraphicFramePr>
            <a:graphicFrameLocks noChangeAspect="1"/>
          </p:cNvGraphicFramePr>
          <p:nvPr/>
        </p:nvGraphicFramePr>
        <p:xfrm>
          <a:off x="6300788" y="2711450"/>
          <a:ext cx="107950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3" name="CS ChemDraw Drawing" r:id="rId21" imgW="1391920" imgH="685800" progId="ChemDraw.Document.5.0">
                  <p:embed/>
                </p:oleObj>
              </mc:Choice>
              <mc:Fallback>
                <p:oleObj name="CS ChemDraw Drawing" r:id="rId21" imgW="1391920" imgH="685800" progId="ChemDraw.Document.5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2711450"/>
                        <a:ext cx="1079500" cy="531813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6843480"/>
              </p:ext>
            </p:extLst>
          </p:nvPr>
        </p:nvGraphicFramePr>
        <p:xfrm>
          <a:off x="6152195" y="4014217"/>
          <a:ext cx="158432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4" name="CS ChemDraw Drawing" r:id="rId23" imgW="2209800" imgH="772160" progId="ChemDraw.Document.5.0">
                  <p:embed/>
                </p:oleObj>
              </mc:Choice>
              <mc:Fallback>
                <p:oleObj name="CS ChemDraw Drawing" r:id="rId23" imgW="2209800" imgH="772160" progId="ChemDraw.Document.5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2195" y="4014217"/>
                        <a:ext cx="1584325" cy="55245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3795490"/>
              </p:ext>
            </p:extLst>
          </p:nvPr>
        </p:nvGraphicFramePr>
        <p:xfrm>
          <a:off x="6471444" y="5015836"/>
          <a:ext cx="1096962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5" name="CS ChemDraw Drawing" r:id="rId25" imgW="1328420" imgH="685800" progId="ChemDraw.Document.5.0">
                  <p:embed/>
                </p:oleObj>
              </mc:Choice>
              <mc:Fallback>
                <p:oleObj name="CS ChemDraw Drawing" r:id="rId25" imgW="1328420" imgH="685800" progId="ChemDraw.Document.5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1444" y="5015836"/>
                        <a:ext cx="1096962" cy="566737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Rectangle 50"/>
          <p:cNvSpPr/>
          <p:nvPr/>
        </p:nvSpPr>
        <p:spPr>
          <a:xfrm>
            <a:off x="2479653" y="6453336"/>
            <a:ext cx="6670503" cy="288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200" dirty="0" smtClean="0"/>
              <a:t>EDITED from </a:t>
            </a:r>
            <a:r>
              <a:rPr lang="en-NZ" sz="1200" dirty="0"/>
              <a:t>http://www.rsc.org/learn-chemistry/resource/res00000644/organic-reaction-maps</a:t>
            </a:r>
          </a:p>
        </p:txBody>
      </p:sp>
      <p:sp>
        <p:nvSpPr>
          <p:cNvPr id="45" name="Freeform 82"/>
          <p:cNvSpPr>
            <a:spLocks/>
          </p:cNvSpPr>
          <p:nvPr/>
        </p:nvSpPr>
        <p:spPr bwMode="auto">
          <a:xfrm rot="10963730">
            <a:off x="3096150" y="2875325"/>
            <a:ext cx="498196" cy="2396022"/>
          </a:xfrm>
          <a:custGeom>
            <a:avLst/>
            <a:gdLst>
              <a:gd name="T0" fmla="*/ 392113 w 247"/>
              <a:gd name="T1" fmla="*/ 2376487 h 1497"/>
              <a:gd name="T2" fmla="*/ 11113 w 247"/>
              <a:gd name="T3" fmla="*/ 1112837 h 1497"/>
              <a:gd name="T4" fmla="*/ 320675 w 247"/>
              <a:gd name="T5" fmla="*/ 0 h 149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47" h="1497">
                <a:moveTo>
                  <a:pt x="247" y="1497"/>
                </a:moveTo>
                <a:cubicBezTo>
                  <a:pt x="207" y="1364"/>
                  <a:pt x="14" y="950"/>
                  <a:pt x="7" y="701"/>
                </a:cubicBezTo>
                <a:cubicBezTo>
                  <a:pt x="0" y="452"/>
                  <a:pt x="162" y="146"/>
                  <a:pt x="202" y="0"/>
                </a:cubicBezTo>
              </a:path>
            </a:pathLst>
          </a:custGeom>
          <a:noFill/>
          <a:ln w="25400">
            <a:solidFill>
              <a:srgbClr val="00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52" name="Freeform 23"/>
          <p:cNvSpPr>
            <a:spLocks/>
          </p:cNvSpPr>
          <p:nvPr/>
        </p:nvSpPr>
        <p:spPr bwMode="auto">
          <a:xfrm rot="10377628" flipH="1">
            <a:off x="7471170" y="2823688"/>
            <a:ext cx="580424" cy="2234288"/>
          </a:xfrm>
          <a:custGeom>
            <a:avLst/>
            <a:gdLst>
              <a:gd name="T0" fmla="*/ 360363 w 673"/>
              <a:gd name="T1" fmla="*/ 2089150 h 1316"/>
              <a:gd name="T2" fmla="*/ 1008063 w 673"/>
              <a:gd name="T3" fmla="*/ 1081088 h 1316"/>
              <a:gd name="T4" fmla="*/ 0 w 673"/>
              <a:gd name="T5" fmla="*/ 0 h 13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73" h="1316">
                <a:moveTo>
                  <a:pt x="227" y="1316"/>
                </a:moveTo>
                <a:cubicBezTo>
                  <a:pt x="450" y="1108"/>
                  <a:pt x="673" y="900"/>
                  <a:pt x="635" y="681"/>
                </a:cubicBezTo>
                <a:cubicBezTo>
                  <a:pt x="597" y="462"/>
                  <a:pt x="106" y="113"/>
                  <a:pt x="0" y="0"/>
                </a:cubicBezTo>
              </a:path>
            </a:pathLst>
          </a:custGeom>
          <a:noFill/>
          <a:ln w="25400">
            <a:solidFill>
              <a:srgbClr val="00FF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7779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1213</TotalTime>
  <Words>366</Words>
  <Application>Microsoft Office PowerPoint</Application>
  <PresentationFormat>On-screen Show (4:3)</PresentationFormat>
  <Paragraphs>139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Default Design</vt:lpstr>
      <vt:lpstr>CS ChemDraw Drawing</vt:lpstr>
      <vt:lpstr>Organic reaction maps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RM Network: Build 12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Organic reactions</dc:title>
  <dc:creator>TJolliff</dc:creator>
  <cp:lastModifiedBy>McMahon, Michele</cp:lastModifiedBy>
  <cp:revision>72</cp:revision>
  <cp:lastPrinted>2015-10-03T00:39:09Z</cp:lastPrinted>
  <dcterms:created xsi:type="dcterms:W3CDTF">2006-04-04T13:23:13Z</dcterms:created>
  <dcterms:modified xsi:type="dcterms:W3CDTF">2015-10-03T00:39:15Z</dcterms:modified>
</cp:coreProperties>
</file>